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36" r:id="rId3"/>
    <p:sldId id="324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25" r:id="rId17"/>
    <p:sldId id="323" r:id="rId18"/>
    <p:sldId id="326" r:id="rId19"/>
    <p:sldId id="337" r:id="rId20"/>
    <p:sldId id="301" r:id="rId21"/>
    <p:sldId id="322" r:id="rId22"/>
    <p:sldId id="311" r:id="rId23"/>
    <p:sldId id="312" r:id="rId24"/>
    <p:sldId id="303" r:id="rId25"/>
    <p:sldId id="317" r:id="rId26"/>
    <p:sldId id="304" r:id="rId27"/>
    <p:sldId id="318" r:id="rId28"/>
    <p:sldId id="315" r:id="rId29"/>
    <p:sldId id="305" r:id="rId30"/>
    <p:sldId id="316" r:id="rId31"/>
    <p:sldId id="306" r:id="rId32"/>
    <p:sldId id="327" r:id="rId33"/>
    <p:sldId id="335" r:id="rId34"/>
    <p:sldId id="328" r:id="rId35"/>
    <p:sldId id="338" r:id="rId36"/>
    <p:sldId id="339" r:id="rId37"/>
    <p:sldId id="275" r:id="rId38"/>
    <p:sldId id="276" r:id="rId39"/>
    <p:sldId id="340" r:id="rId40"/>
    <p:sldId id="280" r:id="rId41"/>
    <p:sldId id="344" r:id="rId42"/>
    <p:sldId id="329" r:id="rId43"/>
    <p:sldId id="281" r:id="rId44"/>
    <p:sldId id="341" r:id="rId45"/>
    <p:sldId id="331" r:id="rId46"/>
    <p:sldId id="342" r:id="rId47"/>
    <p:sldId id="343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294" r:id="rId58"/>
    <p:sldId id="296" r:id="rId59"/>
  </p:sldIdLst>
  <p:sldSz cx="9144000" cy="6858000" type="screen4x3"/>
  <p:notesSz cx="6805613" cy="99393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00" autoAdjust="0"/>
  </p:normalViewPr>
  <p:slideViewPr>
    <p:cSldViewPr showGuides="1">
      <p:cViewPr varScale="1">
        <p:scale>
          <a:sx n="98" d="100"/>
          <a:sy n="98" d="100"/>
        </p:scale>
        <p:origin x="15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90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55715978752225"/>
          <c:y val="0.11918797446508515"/>
          <c:w val="0.86644288841057493"/>
          <c:h val="0.504527806930999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Turnover [€]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986-4E31-BC03-E78BA306FACD}"/>
              </c:ext>
            </c:extLst>
          </c:dPt>
          <c:dLbls>
            <c:dLbl>
              <c:idx val="0"/>
              <c:layout>
                <c:manualLayout>
                  <c:x val="7.0491885717888806E-3"/>
                  <c:y val="-2.460966869314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86-4E31-BC03-E78BA306FACD}"/>
                </c:ext>
              </c:extLst>
            </c:dLbl>
            <c:dLbl>
              <c:idx val="1"/>
              <c:layout>
                <c:manualLayout>
                  <c:x val="7.0491885717888806E-3"/>
                  <c:y val="-2.25588629687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86-4E31-BC03-E78BA306FACD}"/>
                </c:ext>
              </c:extLst>
            </c:dLbl>
            <c:dLbl>
              <c:idx val="2"/>
              <c:layout>
                <c:manualLayout>
                  <c:x val="-2.819675428715604E-3"/>
                  <c:y val="-8.203222897714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86-4E31-BC03-E78BA306FACD}"/>
                </c:ext>
              </c:extLst>
            </c:dLbl>
            <c:dLbl>
              <c:idx val="3"/>
              <c:layout>
                <c:manualLayout>
                  <c:x val="1.4098377143577762E-3"/>
                  <c:y val="-2.050805724428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86-4E31-BC03-E78BA306FACD}"/>
                </c:ext>
              </c:extLst>
            </c:dLbl>
            <c:dLbl>
              <c:idx val="4"/>
              <c:layout>
                <c:manualLayout>
                  <c:x val="8.4590262861465541E-3"/>
                  <c:y val="-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86-4E31-BC03-E78BA306FACD}"/>
                </c:ext>
              </c:extLst>
            </c:dLbl>
            <c:dLbl>
              <c:idx val="5"/>
              <c:layout>
                <c:manualLayout>
                  <c:x val="7.0491885717888806E-3"/>
                  <c:y val="-1.8457251519856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D7-4C64-975E-87C1B5A6EA32}"/>
                </c:ext>
              </c:extLst>
            </c:dLbl>
            <c:dLbl>
              <c:idx val="6"/>
              <c:layout>
                <c:manualLayout>
                  <c:x val="4.229513143073225E-3"/>
                  <c:y val="-1.230483434657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D7-4C64-975E-87C1B5A6EA32}"/>
                </c:ext>
              </c:extLst>
            </c:dLbl>
            <c:dLbl>
              <c:idx val="7"/>
              <c:layout>
                <c:manualLayout>
                  <c:x val="8.4590262861465541E-3"/>
                  <c:y val="-5.537175455957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F-4AD0-8B83-B01B3B5FD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Hárok1!$A$2:$A$9</c:f>
              <c:strCache>
                <c:ptCount val="8"/>
                <c:pt idx="0">
                  <c:v>1993                   (sales activities)</c:v>
                </c:pt>
                <c:pt idx="1">
                  <c:v>2002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Hárok1!$B$2:$B$9</c:f>
              <c:numCache>
                <c:formatCode>#,##0</c:formatCode>
                <c:ptCount val="8"/>
                <c:pt idx="0">
                  <c:v>20000</c:v>
                </c:pt>
                <c:pt idx="1">
                  <c:v>1575051</c:v>
                </c:pt>
                <c:pt idx="2">
                  <c:v>5419655</c:v>
                </c:pt>
                <c:pt idx="3">
                  <c:v>5660380</c:v>
                </c:pt>
                <c:pt idx="4">
                  <c:v>6700000</c:v>
                </c:pt>
                <c:pt idx="5">
                  <c:v>7700000</c:v>
                </c:pt>
                <c:pt idx="6">
                  <c:v>8850000</c:v>
                </c:pt>
                <c:pt idx="7">
                  <c:v>10000000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986-4E31-BC03-E78BA306FA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9903816"/>
        <c:axId val="383965200"/>
        <c:axId val="0"/>
      </c:bar3DChart>
      <c:catAx>
        <c:axId val="379903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layout>
            <c:manualLayout>
              <c:xMode val="edge"/>
              <c:yMode val="edge"/>
              <c:x val="0.49135464201278645"/>
              <c:y val="0.826974812876088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83965200"/>
        <c:crosses val="autoZero"/>
        <c:auto val="1"/>
        <c:lblAlgn val="ctr"/>
        <c:lblOffset val="100"/>
        <c:noMultiLvlLbl val="0"/>
      </c:catAx>
      <c:valAx>
        <c:axId val="38396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77219676740897"/>
          <c:y val="3.9257783345871482E-2"/>
          <c:w val="0.14710402126790148"/>
          <c:h val="4.7002367953948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75308641975426E-2"/>
          <c:y val="0.12949063854886256"/>
          <c:w val="0.96604938271604934"/>
          <c:h val="0.63716144006623177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79908520"/>
        <c:axId val="379909304"/>
        <c:axId val="0"/>
      </c:bar3DChart>
      <c:catAx>
        <c:axId val="379908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sk-SK" sz="2000" b="1" dirty="0" err="1"/>
                  <a:t>Year</a:t>
                </a:r>
                <a:endParaRPr lang="sk-SK" sz="2000" b="1" dirty="0"/>
              </a:p>
            </c:rich>
          </c:tx>
          <c:layout>
            <c:manualLayout>
              <c:xMode val="edge"/>
              <c:yMode val="edge"/>
              <c:x val="0.47443654318296846"/>
              <c:y val="0.908681533631627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  <a:satMod val="103000"/>
              </a:schemeClr>
            </a:solidFill>
            <a:prstDash val="solid"/>
          </a:ln>
          <a:effectLst/>
        </c:spPr>
        <c:txPr>
          <a:bodyPr/>
          <a:lstStyle/>
          <a:p>
            <a:pPr>
              <a:def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9304"/>
        <c:crosses val="autoZero"/>
        <c:auto val="1"/>
        <c:lblAlgn val="ctr"/>
        <c:lblOffset val="100"/>
        <c:noMultiLvlLbl val="0"/>
      </c:catAx>
      <c:valAx>
        <c:axId val="379909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990852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>
              <a:ln>
                <a:solidFill>
                  <a:schemeClr val="tx1"/>
                </a:solidFill>
              </a:ln>
            </a:defRPr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Number of employees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05C-4381-AFA3-121D0ACCDB06}"/>
              </c:ext>
            </c:extLst>
          </c:dPt>
          <c:dLbls>
            <c:dLbl>
              <c:idx val="0"/>
              <c:layout>
                <c:manualLayout>
                  <c:x val="1.5378700499807767E-3"/>
                  <c:y val="-1.545823628827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5C-4381-AFA3-121D0ACCDB06}"/>
                </c:ext>
              </c:extLst>
            </c:dLbl>
            <c:dLbl>
              <c:idx val="1"/>
              <c:layout>
                <c:manualLayout>
                  <c:x val="4.61361014994233E-3"/>
                  <c:y val="-2.0610981717694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5C-4381-AFA3-121D0ACCDB06}"/>
                </c:ext>
              </c:extLst>
            </c:dLbl>
            <c:dLbl>
              <c:idx val="2"/>
              <c:layout>
                <c:manualLayout>
                  <c:x val="-5.6387917101265025E-17"/>
                  <c:y val="-1.8034609002982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5C-4381-AFA3-121D0ACCDB06}"/>
                </c:ext>
              </c:extLst>
            </c:dLbl>
            <c:dLbl>
              <c:idx val="3"/>
              <c:layout>
                <c:manualLayout>
                  <c:x val="-5.6387917101265025E-17"/>
                  <c:y val="-2.3187354432405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5C-4381-AFA3-121D0ACCDB06}"/>
                </c:ext>
              </c:extLst>
            </c:dLbl>
            <c:dLbl>
              <c:idx val="4"/>
              <c:layout>
                <c:manualLayout>
                  <c:x val="0"/>
                  <c:y val="-2.576372714711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5C-4381-AFA3-121D0ACCDB06}"/>
                </c:ext>
              </c:extLst>
            </c:dLbl>
            <c:dLbl>
              <c:idx val="5"/>
              <c:layout>
                <c:manualLayout>
                  <c:x val="3.0757400999614406E-3"/>
                  <c:y val="-3.0916472576541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5C-4381-AFA3-121D0ACCDB06}"/>
                </c:ext>
              </c:extLst>
            </c:dLbl>
            <c:dLbl>
              <c:idx val="6"/>
              <c:layout>
                <c:manualLayout>
                  <c:x val="7.6893502499038834E-3"/>
                  <c:y val="-4.3140070804211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5C-4381-AFA3-121D0ACCDB06}"/>
                </c:ext>
              </c:extLst>
            </c:dLbl>
            <c:dLbl>
              <c:idx val="7"/>
              <c:layout>
                <c:manualLayout>
                  <c:x val="-1.1277583420253005E-16"/>
                  <c:y val="-2.252915041450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12-482A-A537-F9098985D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Hárok1!$A$2:$A$9</c:f>
              <c:strCache>
                <c:ptCount val="8"/>
                <c:pt idx="0">
                  <c:v>1993            (sales activities)</c:v>
                </c:pt>
                <c:pt idx="1">
                  <c:v>2002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Hárok1!$B$2:$B$9</c:f>
              <c:numCache>
                <c:formatCode>#,##0\ _S_k</c:formatCode>
                <c:ptCount val="8"/>
                <c:pt idx="0">
                  <c:v>2</c:v>
                </c:pt>
                <c:pt idx="1">
                  <c:v>85</c:v>
                </c:pt>
                <c:pt idx="2" formatCode="#,##0">
                  <c:v>94</c:v>
                </c:pt>
                <c:pt idx="3" formatCode="#,##0">
                  <c:v>98</c:v>
                </c:pt>
                <c:pt idx="4" formatCode="#,##0">
                  <c:v>110</c:v>
                </c:pt>
                <c:pt idx="5" formatCode="#,##0">
                  <c:v>140</c:v>
                </c:pt>
                <c:pt idx="6" formatCode="General">
                  <c:v>143</c:v>
                </c:pt>
                <c:pt idx="7" formatCode="General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5C-4381-AFA3-121D0ACCDB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9906952"/>
        <c:axId val="379907344"/>
        <c:axId val="0"/>
      </c:bar3DChart>
      <c:catAx>
        <c:axId val="379906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layout>
            <c:manualLayout>
              <c:xMode val="edge"/>
              <c:yMode val="edge"/>
              <c:x val="0.47443654318296724"/>
              <c:y val="0.89715472401593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7344"/>
        <c:crosses val="autoZero"/>
        <c:auto val="1"/>
        <c:lblAlgn val="ctr"/>
        <c:lblOffset val="100"/>
        <c:noMultiLvlLbl val="0"/>
      </c:catAx>
      <c:valAx>
        <c:axId val="37990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_S_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7990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953685287608939"/>
          <c:y val="2.5032389349447623E-3"/>
          <c:w val="0.26678896971788563"/>
          <c:h val="5.73716740183706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8F185-72F4-43A4-8154-34B44E6539A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</dgm:pt>
    <dgm:pt modelId="{580272AB-26FD-48FD-87BD-6ABF6239DDEC}">
      <dgm:prSet phldrT="[Text]"/>
      <dgm:spPr/>
      <dgm:t>
        <a:bodyPr/>
        <a:lstStyle/>
        <a:p>
          <a:r>
            <a:rPr lang="sk-SK" dirty="0" err="1"/>
            <a:t>Electrical</a:t>
          </a:r>
          <a:r>
            <a:rPr lang="sk-SK" dirty="0"/>
            <a:t> </a:t>
          </a:r>
          <a:r>
            <a:rPr lang="sk-SK" dirty="0" err="1"/>
            <a:t>production</a:t>
          </a:r>
          <a:endParaRPr lang="sk-SK" dirty="0"/>
        </a:p>
      </dgm:t>
    </dgm:pt>
    <dgm:pt modelId="{AD873231-B93B-4255-914C-A9DB8FFC4F05}" type="parTrans" cxnId="{8F5E9029-42BC-4108-8FE0-1BAE895CA61F}">
      <dgm:prSet/>
      <dgm:spPr/>
      <dgm:t>
        <a:bodyPr/>
        <a:lstStyle/>
        <a:p>
          <a:endParaRPr lang="sk-SK"/>
        </a:p>
      </dgm:t>
    </dgm:pt>
    <dgm:pt modelId="{DDFFD7E2-539C-4AFC-A81F-8F5FD44A83E9}" type="sibTrans" cxnId="{8F5E9029-42BC-4108-8FE0-1BAE895CA61F}">
      <dgm:prSet/>
      <dgm:spPr/>
      <dgm:t>
        <a:bodyPr/>
        <a:lstStyle/>
        <a:p>
          <a:endParaRPr lang="sk-SK"/>
        </a:p>
      </dgm:t>
    </dgm:pt>
    <dgm:pt modelId="{72B1C023-8245-4842-AEF6-9D63E9FA875E}">
      <dgm:prSet phldrT="[Text]"/>
      <dgm:spPr/>
      <dgm:t>
        <a:bodyPr/>
        <a:lstStyle/>
        <a:p>
          <a:r>
            <a:rPr lang="sk-SK" dirty="0" err="1"/>
            <a:t>Sheet</a:t>
          </a:r>
          <a:r>
            <a:rPr lang="sk-SK" dirty="0"/>
            <a:t> metal </a:t>
          </a:r>
          <a:r>
            <a:rPr lang="sk-SK" dirty="0" err="1"/>
            <a:t>processing</a:t>
          </a:r>
          <a:endParaRPr lang="sk-SK" dirty="0"/>
        </a:p>
      </dgm:t>
    </dgm:pt>
    <dgm:pt modelId="{B8A091E2-CB59-416F-BE7A-7B97120D1C06}" type="parTrans" cxnId="{E9380687-A54C-4478-B413-D16D6A203174}">
      <dgm:prSet/>
      <dgm:spPr/>
      <dgm:t>
        <a:bodyPr/>
        <a:lstStyle/>
        <a:p>
          <a:endParaRPr lang="sk-SK"/>
        </a:p>
      </dgm:t>
    </dgm:pt>
    <dgm:pt modelId="{8AB38025-6C88-4EFC-B06C-617A6D7EEF0B}" type="sibTrans" cxnId="{E9380687-A54C-4478-B413-D16D6A203174}">
      <dgm:prSet/>
      <dgm:spPr/>
      <dgm:t>
        <a:bodyPr/>
        <a:lstStyle/>
        <a:p>
          <a:endParaRPr lang="sk-SK"/>
        </a:p>
      </dgm:t>
    </dgm:pt>
    <dgm:pt modelId="{B5417BF6-D38D-4679-BDBD-E135210DC389}">
      <dgm:prSet phldrT="[Text]"/>
      <dgm:spPr/>
      <dgm:t>
        <a:bodyPr/>
        <a:lstStyle/>
        <a:p>
          <a:r>
            <a:rPr lang="en-US" b="0" i="0" dirty="0"/>
            <a:t>Laminar flow boxes and ex</a:t>
          </a:r>
          <a:r>
            <a:rPr lang="sk-SK" b="0" i="0" dirty="0" err="1"/>
            <a:t>traction</a:t>
          </a:r>
          <a:r>
            <a:rPr lang="en-US" b="0" i="0" dirty="0"/>
            <a:t> devices</a:t>
          </a:r>
          <a:endParaRPr lang="sk-SK" b="0" i="0" dirty="0"/>
        </a:p>
      </dgm:t>
    </dgm:pt>
    <dgm:pt modelId="{693074EA-8ADF-46FB-8CC3-DDC1DE393C60}" type="parTrans" cxnId="{14AAE8DC-DAF6-46A0-9E92-0757D7B3BD84}">
      <dgm:prSet/>
      <dgm:spPr/>
      <dgm:t>
        <a:bodyPr/>
        <a:lstStyle/>
        <a:p>
          <a:endParaRPr lang="sk-SK"/>
        </a:p>
      </dgm:t>
    </dgm:pt>
    <dgm:pt modelId="{4D480D32-6685-4ADA-9608-81CACE8C47B0}" type="sibTrans" cxnId="{14AAE8DC-DAF6-46A0-9E92-0757D7B3BD84}">
      <dgm:prSet/>
      <dgm:spPr/>
      <dgm:t>
        <a:bodyPr/>
        <a:lstStyle/>
        <a:p>
          <a:endParaRPr lang="sk-SK"/>
        </a:p>
      </dgm:t>
    </dgm:pt>
    <dgm:pt modelId="{105F4007-5173-412A-98D7-B2B2DAFF7312}" type="pres">
      <dgm:prSet presAssocID="{08B8F185-72F4-43A4-8154-34B44E6539AA}" presName="Name0" presStyleCnt="0">
        <dgm:presLayoutVars>
          <dgm:dir/>
          <dgm:animLvl val="lvl"/>
          <dgm:resizeHandles/>
        </dgm:presLayoutVars>
      </dgm:prSet>
      <dgm:spPr/>
    </dgm:pt>
    <dgm:pt modelId="{06727B7D-84AE-47CE-B4E8-5D74080D7EEF}" type="pres">
      <dgm:prSet presAssocID="{580272AB-26FD-48FD-87BD-6ABF6239DDEC}" presName="linNode" presStyleCnt="0"/>
      <dgm:spPr/>
    </dgm:pt>
    <dgm:pt modelId="{FCE72FD9-B647-404D-AD65-A1A0DB7CF8F6}" type="pres">
      <dgm:prSet presAssocID="{580272AB-26FD-48FD-87BD-6ABF6239DDEC}" presName="parentShp" presStyleLbl="node1" presStyleIdx="0" presStyleCnt="3">
        <dgm:presLayoutVars>
          <dgm:bulletEnabled val="1"/>
        </dgm:presLayoutVars>
      </dgm:prSet>
      <dgm:spPr/>
    </dgm:pt>
    <dgm:pt modelId="{D069A9C1-4EC3-46CF-A238-5A63AE4343D6}" type="pres">
      <dgm:prSet presAssocID="{580272AB-26FD-48FD-87BD-6ABF6239DDEC}" presName="childShp" presStyleLbl="bgAccFollowNode1" presStyleIdx="0" presStyleCnt="3">
        <dgm:presLayoutVars>
          <dgm:bulletEnabled val="1"/>
        </dgm:presLayoutVars>
      </dgm:prSet>
      <dgm:spPr/>
    </dgm:pt>
    <dgm:pt modelId="{C2D2E080-D76C-4181-B129-A83A1315C1B3}" type="pres">
      <dgm:prSet presAssocID="{DDFFD7E2-539C-4AFC-A81F-8F5FD44A83E9}" presName="spacing" presStyleCnt="0"/>
      <dgm:spPr/>
    </dgm:pt>
    <dgm:pt modelId="{DEF592C3-ECE5-4D0C-888F-2F0AD2A8756B}" type="pres">
      <dgm:prSet presAssocID="{72B1C023-8245-4842-AEF6-9D63E9FA875E}" presName="linNode" presStyleCnt="0"/>
      <dgm:spPr/>
    </dgm:pt>
    <dgm:pt modelId="{A85F0C24-6ECE-423E-A958-18070338EC2A}" type="pres">
      <dgm:prSet presAssocID="{72B1C023-8245-4842-AEF6-9D63E9FA875E}" presName="parentShp" presStyleLbl="node1" presStyleIdx="1" presStyleCnt="3">
        <dgm:presLayoutVars>
          <dgm:bulletEnabled val="1"/>
        </dgm:presLayoutVars>
      </dgm:prSet>
      <dgm:spPr/>
    </dgm:pt>
    <dgm:pt modelId="{A10A665C-48F5-4389-B3F0-F34B3CA7CE55}" type="pres">
      <dgm:prSet presAssocID="{72B1C023-8245-4842-AEF6-9D63E9FA875E}" presName="childShp" presStyleLbl="bgAccFollowNode1" presStyleIdx="1" presStyleCnt="3">
        <dgm:presLayoutVars>
          <dgm:bulletEnabled val="1"/>
        </dgm:presLayoutVars>
      </dgm:prSet>
      <dgm:spPr/>
    </dgm:pt>
    <dgm:pt modelId="{1063C772-7D7F-4CDA-9158-0DAC5F406C1D}" type="pres">
      <dgm:prSet presAssocID="{8AB38025-6C88-4EFC-B06C-617A6D7EEF0B}" presName="spacing" presStyleCnt="0"/>
      <dgm:spPr/>
    </dgm:pt>
    <dgm:pt modelId="{74846C18-A6E2-4049-8939-B4D6C1D8929C}" type="pres">
      <dgm:prSet presAssocID="{B5417BF6-D38D-4679-BDBD-E135210DC389}" presName="linNode" presStyleCnt="0"/>
      <dgm:spPr/>
    </dgm:pt>
    <dgm:pt modelId="{13A5F14C-1448-468F-9E5C-EFC56F9D9B68}" type="pres">
      <dgm:prSet presAssocID="{B5417BF6-D38D-4679-BDBD-E135210DC389}" presName="parentShp" presStyleLbl="node1" presStyleIdx="2" presStyleCnt="3">
        <dgm:presLayoutVars>
          <dgm:bulletEnabled val="1"/>
        </dgm:presLayoutVars>
      </dgm:prSet>
      <dgm:spPr/>
    </dgm:pt>
    <dgm:pt modelId="{5EA8BC53-AF17-4739-9A3A-C79AE12A44CD}" type="pres">
      <dgm:prSet presAssocID="{B5417BF6-D38D-4679-BDBD-E135210DC389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6FAC50E-659A-47DE-A35B-3A069CEAF105}" type="presOf" srcId="{580272AB-26FD-48FD-87BD-6ABF6239DDEC}" destId="{FCE72FD9-B647-404D-AD65-A1A0DB7CF8F6}" srcOrd="0" destOrd="0" presId="urn:microsoft.com/office/officeart/2005/8/layout/vList6"/>
    <dgm:cxn modelId="{8F5E9029-42BC-4108-8FE0-1BAE895CA61F}" srcId="{08B8F185-72F4-43A4-8154-34B44E6539AA}" destId="{580272AB-26FD-48FD-87BD-6ABF6239DDEC}" srcOrd="0" destOrd="0" parTransId="{AD873231-B93B-4255-914C-A9DB8FFC4F05}" sibTransId="{DDFFD7E2-539C-4AFC-A81F-8F5FD44A83E9}"/>
    <dgm:cxn modelId="{B0ACC14D-0B6A-4156-9987-67E5A72204A1}" type="presOf" srcId="{B5417BF6-D38D-4679-BDBD-E135210DC389}" destId="{13A5F14C-1448-468F-9E5C-EFC56F9D9B68}" srcOrd="0" destOrd="0" presId="urn:microsoft.com/office/officeart/2005/8/layout/vList6"/>
    <dgm:cxn modelId="{E9380687-A54C-4478-B413-D16D6A203174}" srcId="{08B8F185-72F4-43A4-8154-34B44E6539AA}" destId="{72B1C023-8245-4842-AEF6-9D63E9FA875E}" srcOrd="1" destOrd="0" parTransId="{B8A091E2-CB59-416F-BE7A-7B97120D1C06}" sibTransId="{8AB38025-6C88-4EFC-B06C-617A6D7EEF0B}"/>
    <dgm:cxn modelId="{46E8289C-79ED-4EE3-A173-249513FE98FE}" type="presOf" srcId="{08B8F185-72F4-43A4-8154-34B44E6539AA}" destId="{105F4007-5173-412A-98D7-B2B2DAFF7312}" srcOrd="0" destOrd="0" presId="urn:microsoft.com/office/officeart/2005/8/layout/vList6"/>
    <dgm:cxn modelId="{14AAE8DC-DAF6-46A0-9E92-0757D7B3BD84}" srcId="{08B8F185-72F4-43A4-8154-34B44E6539AA}" destId="{B5417BF6-D38D-4679-BDBD-E135210DC389}" srcOrd="2" destOrd="0" parTransId="{693074EA-8ADF-46FB-8CC3-DDC1DE393C60}" sibTransId="{4D480D32-6685-4ADA-9608-81CACE8C47B0}"/>
    <dgm:cxn modelId="{627A3BE5-BA23-4F1C-9281-4BA67F25F48C}" type="presOf" srcId="{72B1C023-8245-4842-AEF6-9D63E9FA875E}" destId="{A85F0C24-6ECE-423E-A958-18070338EC2A}" srcOrd="0" destOrd="0" presId="urn:microsoft.com/office/officeart/2005/8/layout/vList6"/>
    <dgm:cxn modelId="{AB2CF41C-7D75-45E5-BCE6-55E86F2A99B5}" type="presParOf" srcId="{105F4007-5173-412A-98D7-B2B2DAFF7312}" destId="{06727B7D-84AE-47CE-B4E8-5D74080D7EEF}" srcOrd="0" destOrd="0" presId="urn:microsoft.com/office/officeart/2005/8/layout/vList6"/>
    <dgm:cxn modelId="{075317A5-D896-4E97-8132-8F49E6A7A0F5}" type="presParOf" srcId="{06727B7D-84AE-47CE-B4E8-5D74080D7EEF}" destId="{FCE72FD9-B647-404D-AD65-A1A0DB7CF8F6}" srcOrd="0" destOrd="0" presId="urn:microsoft.com/office/officeart/2005/8/layout/vList6"/>
    <dgm:cxn modelId="{C47CC865-8B03-43BE-B17C-02E9159BBAF3}" type="presParOf" srcId="{06727B7D-84AE-47CE-B4E8-5D74080D7EEF}" destId="{D069A9C1-4EC3-46CF-A238-5A63AE4343D6}" srcOrd="1" destOrd="0" presId="urn:microsoft.com/office/officeart/2005/8/layout/vList6"/>
    <dgm:cxn modelId="{C9FF49B7-EBE6-4CAD-AB32-8506222FAD79}" type="presParOf" srcId="{105F4007-5173-412A-98D7-B2B2DAFF7312}" destId="{C2D2E080-D76C-4181-B129-A83A1315C1B3}" srcOrd="1" destOrd="0" presId="urn:microsoft.com/office/officeart/2005/8/layout/vList6"/>
    <dgm:cxn modelId="{825AD11E-9357-4256-B740-495DBD49A635}" type="presParOf" srcId="{105F4007-5173-412A-98D7-B2B2DAFF7312}" destId="{DEF592C3-ECE5-4D0C-888F-2F0AD2A8756B}" srcOrd="2" destOrd="0" presId="urn:microsoft.com/office/officeart/2005/8/layout/vList6"/>
    <dgm:cxn modelId="{2346814A-FDCB-4257-B898-C41400D5BC59}" type="presParOf" srcId="{DEF592C3-ECE5-4D0C-888F-2F0AD2A8756B}" destId="{A85F0C24-6ECE-423E-A958-18070338EC2A}" srcOrd="0" destOrd="0" presId="urn:microsoft.com/office/officeart/2005/8/layout/vList6"/>
    <dgm:cxn modelId="{B4919116-73DB-4DC5-9031-AEAA5B36D280}" type="presParOf" srcId="{DEF592C3-ECE5-4D0C-888F-2F0AD2A8756B}" destId="{A10A665C-48F5-4389-B3F0-F34B3CA7CE55}" srcOrd="1" destOrd="0" presId="urn:microsoft.com/office/officeart/2005/8/layout/vList6"/>
    <dgm:cxn modelId="{1B40DA12-F920-4F9E-B0F2-463425243211}" type="presParOf" srcId="{105F4007-5173-412A-98D7-B2B2DAFF7312}" destId="{1063C772-7D7F-4CDA-9158-0DAC5F406C1D}" srcOrd="3" destOrd="0" presId="urn:microsoft.com/office/officeart/2005/8/layout/vList6"/>
    <dgm:cxn modelId="{C4562C6B-E6BB-460D-8B47-FCA98C2764BF}" type="presParOf" srcId="{105F4007-5173-412A-98D7-B2B2DAFF7312}" destId="{74846C18-A6E2-4049-8939-B4D6C1D8929C}" srcOrd="4" destOrd="0" presId="urn:microsoft.com/office/officeart/2005/8/layout/vList6"/>
    <dgm:cxn modelId="{681A9A5C-52C0-4AAC-8B84-E1A4C0ADA8E5}" type="presParOf" srcId="{74846C18-A6E2-4049-8939-B4D6C1D8929C}" destId="{13A5F14C-1448-468F-9E5C-EFC56F9D9B68}" srcOrd="0" destOrd="0" presId="urn:microsoft.com/office/officeart/2005/8/layout/vList6"/>
    <dgm:cxn modelId="{EFBE3134-1971-40BD-83AB-EA39193875ED}" type="presParOf" srcId="{74846C18-A6E2-4049-8939-B4D6C1D8929C}" destId="{5EA8BC53-AF17-4739-9A3A-C79AE12A44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9A9C1-4EC3-46CF-A238-5A63AE4343D6}">
      <dsp:nvSpPr>
        <dsp:cNvPr id="0" name=""/>
        <dsp:cNvSpPr/>
      </dsp:nvSpPr>
      <dsp:spPr>
        <a:xfrm>
          <a:off x="2407021" y="0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72FD9-B647-404D-AD65-A1A0DB7CF8F6}">
      <dsp:nvSpPr>
        <dsp:cNvPr id="0" name=""/>
        <dsp:cNvSpPr/>
      </dsp:nvSpPr>
      <dsp:spPr>
        <a:xfrm>
          <a:off x="0" y="0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 err="1"/>
            <a:t>Electrical</a:t>
          </a:r>
          <a:r>
            <a:rPr lang="sk-SK" sz="2400" kern="1200" dirty="0"/>
            <a:t> </a:t>
          </a:r>
          <a:r>
            <a:rPr lang="sk-SK" sz="2400" kern="1200" dirty="0" err="1"/>
            <a:t>production</a:t>
          </a:r>
          <a:endParaRPr lang="sk-SK" sz="2400" kern="1200" dirty="0"/>
        </a:p>
      </dsp:txBody>
      <dsp:txXfrm>
        <a:off x="78830" y="78830"/>
        <a:ext cx="2249361" cy="1457176"/>
      </dsp:txXfrm>
    </dsp:sp>
    <dsp:sp modelId="{A10A665C-48F5-4389-B3F0-F34B3CA7CE55}">
      <dsp:nvSpPr>
        <dsp:cNvPr id="0" name=""/>
        <dsp:cNvSpPr/>
      </dsp:nvSpPr>
      <dsp:spPr>
        <a:xfrm>
          <a:off x="2407021" y="1776319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F0C24-6ECE-423E-A958-18070338EC2A}">
      <dsp:nvSpPr>
        <dsp:cNvPr id="0" name=""/>
        <dsp:cNvSpPr/>
      </dsp:nvSpPr>
      <dsp:spPr>
        <a:xfrm>
          <a:off x="0" y="1776319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 err="1"/>
            <a:t>Sheet</a:t>
          </a:r>
          <a:r>
            <a:rPr lang="sk-SK" sz="2400" kern="1200" dirty="0"/>
            <a:t> metal </a:t>
          </a:r>
          <a:r>
            <a:rPr lang="sk-SK" sz="2400" kern="1200" dirty="0" err="1"/>
            <a:t>processing</a:t>
          </a:r>
          <a:endParaRPr lang="sk-SK" sz="2400" kern="1200" dirty="0"/>
        </a:p>
      </dsp:txBody>
      <dsp:txXfrm>
        <a:off x="78830" y="1855149"/>
        <a:ext cx="2249361" cy="1457176"/>
      </dsp:txXfrm>
    </dsp:sp>
    <dsp:sp modelId="{5EA8BC53-AF17-4739-9A3A-C79AE12A44CD}">
      <dsp:nvSpPr>
        <dsp:cNvPr id="0" name=""/>
        <dsp:cNvSpPr/>
      </dsp:nvSpPr>
      <dsp:spPr>
        <a:xfrm>
          <a:off x="2407021" y="3552639"/>
          <a:ext cx="3610531" cy="16148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5F14C-1448-468F-9E5C-EFC56F9D9B68}">
      <dsp:nvSpPr>
        <dsp:cNvPr id="0" name=""/>
        <dsp:cNvSpPr/>
      </dsp:nvSpPr>
      <dsp:spPr>
        <a:xfrm>
          <a:off x="0" y="3552639"/>
          <a:ext cx="2407021" cy="1614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Laminar flow boxes and ex</a:t>
          </a:r>
          <a:r>
            <a:rPr lang="sk-SK" sz="2400" b="0" i="0" kern="1200" dirty="0" err="1"/>
            <a:t>traction</a:t>
          </a:r>
          <a:r>
            <a:rPr lang="en-US" sz="2400" b="0" i="0" kern="1200" dirty="0"/>
            <a:t> devices</a:t>
          </a:r>
          <a:endParaRPr lang="sk-SK" sz="2400" b="0" i="0" kern="1200" dirty="0"/>
        </a:p>
      </dsp:txBody>
      <dsp:txXfrm>
        <a:off x="78830" y="3631469"/>
        <a:ext cx="2249361" cy="1457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4F3D6-01C3-445D-9675-A68498C8E3F8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1A081-3092-440F-BDEA-E6681EB41D0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227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D69C3-3D8D-477D-8878-DD3AB0701406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05DD2-9899-4F88-9A0F-17C7A027202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029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488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839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491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70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721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607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05DD2-9899-4F88-9A0F-17C7A027202D}" type="slidenum">
              <a:rPr lang="sk-SK" smtClean="0"/>
              <a:pPr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986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D2B10-E91C-4B4B-9C4D-44D83075D5BF}" type="datetimeFigureOut">
              <a:rPr lang="sk-SK" smtClean="0"/>
              <a:pPr/>
              <a:t>10. 1. 2018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58489-8843-46D2-B328-569D98954C3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2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sk-SK" dirty="0"/>
            </a:br>
            <a:endParaRPr lang="sk-SK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1752600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i="1" dirty="0"/>
          </a:p>
          <a:p>
            <a:endParaRPr lang="sk-SK" i="1" dirty="0"/>
          </a:p>
          <a:p>
            <a:pPr algn="l"/>
            <a:endParaRPr lang="sk-SK" sz="41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sk-SK" sz="41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Picture 2" descr="ELMAX ZI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158" y="2714620"/>
            <a:ext cx="4283683" cy="99060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2007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implementation ISO 9001:2008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certified QMS – Quality Management System</a:t>
            </a: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570FB8E6-45DF-4A4C-9D5A-59EA6648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E40D9EE-1543-4885-AF50-A6AC7F1D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2008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</a:t>
            </a:r>
            <a:r>
              <a:rPr lang="en-US" dirty="0" err="1"/>
              <a:t>nnovation</a:t>
            </a:r>
            <a:r>
              <a:rPr lang="sk-SK" dirty="0"/>
              <a:t>s</a:t>
            </a:r>
            <a:r>
              <a:rPr lang="en-US" dirty="0"/>
              <a:t> - CNC laser cutting machine</a:t>
            </a:r>
            <a:endParaRPr lang="sk-SK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EE803689-0A48-4B3A-9D9F-4A9BB209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43A2DF8-44C9-44F8-928D-1690FB67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1"/>
            <a:ext cx="8258204" cy="368618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sk-SK" sz="5200" b="1" dirty="0"/>
              <a:t>2010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innovations  -	CNC bending machine </a:t>
            </a:r>
          </a:p>
          <a:p>
            <a:pPr lvl="1">
              <a:buNone/>
            </a:pPr>
            <a:r>
              <a:rPr lang="sk-SK" dirty="0"/>
              <a:t> 				</a:t>
            </a:r>
            <a:r>
              <a:rPr lang="en-US" dirty="0"/>
              <a:t>CNC machine for application of sealant</a:t>
            </a:r>
            <a:endParaRPr lang="sk-SK" dirty="0"/>
          </a:p>
          <a:p>
            <a:pPr lvl="1">
              <a:buNone/>
            </a:pPr>
            <a:endParaRPr lang="sk-SK" dirty="0"/>
          </a:p>
          <a:p>
            <a:pPr lvl="1" algn="just">
              <a:buNone/>
            </a:pPr>
            <a:r>
              <a:rPr lang="en-US" sz="3100" b="1" dirty="0">
                <a:solidFill>
                  <a:srgbClr val="0070C0"/>
                </a:solidFill>
              </a:rPr>
              <a:t>The first Slovak producer distributors with a complete production technology</a:t>
            </a:r>
            <a:r>
              <a:rPr lang="sk-SK" sz="3100" b="1" dirty="0">
                <a:solidFill>
                  <a:srgbClr val="0070C0"/>
                </a:solidFill>
              </a:rPr>
              <a:t>.</a:t>
            </a:r>
          </a:p>
          <a:p>
            <a:pPr lvl="1" algn="just">
              <a:buNone/>
            </a:pPr>
            <a:endParaRPr lang="sk-SK" sz="3100" b="1" dirty="0">
              <a:solidFill>
                <a:srgbClr val="0070C0"/>
              </a:solidFill>
            </a:endParaRPr>
          </a:p>
          <a:p>
            <a:pPr lvl="1" algn="just">
              <a:buNone/>
            </a:pPr>
            <a:r>
              <a:rPr lang="en-US" dirty="0"/>
              <a:t>The project has been funded with support from the European Union, through the Operational </a:t>
            </a:r>
            <a:r>
              <a:rPr lang="en-US" dirty="0" err="1"/>
              <a:t>Programme</a:t>
            </a:r>
            <a:r>
              <a:rPr lang="en-US" dirty="0"/>
              <a:t> Competitiveness and Economic Growth.</a:t>
            </a:r>
            <a:endParaRPr lang="sk-SK" b="1" dirty="0">
              <a:solidFill>
                <a:srgbClr val="0070C0"/>
              </a:solidFill>
            </a:endParaRPr>
          </a:p>
        </p:txBody>
      </p:sp>
      <p:sp>
        <p:nvSpPr>
          <p:cNvPr id="36866" name="AutoShape 2" descr="mailbox://C:/Documents%20and%20Settings/jezikova/Application%20Data/Thunderbird/Profiles/6glik2ia.default/Mail/Local%20Folders/Inbox?number=48079647&amp;part=1.2&amp;type=image/gif&amp;filename=sia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Zástupný symbol obsahu 2" hidden="1"/>
          <p:cNvSpPr txBox="1">
            <a:spLocks/>
          </p:cNvSpPr>
          <p:nvPr/>
        </p:nvSpPr>
        <p:spPr>
          <a:xfrm>
            <a:off x="442898" y="1585906"/>
            <a:ext cx="8258204" cy="3686187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   CNC stroj na nanášanie tesnenia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8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inovácie  - CNC ohýbací stroj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1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+mn-lt"/>
                <a:ea typeface="+mn-ea"/>
                <a:cs typeface="+mn-cs"/>
              </a:rPr>
              <a:t>Prvý slovenský výrobca rozvádzačov s kompletnou výrobnou technológiou.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100" b="0" i="0" u="none" strike="noStrike" kern="1200" cap="none" spc="0" normalizeH="0" baseline="0" noProof="0" dirty="0">
                <a:ln>
                  <a:noFill/>
                </a:ln>
                <a:noFill/>
                <a:uLnTx/>
                <a:uFillTx/>
                <a:latin typeface="+mn-lt"/>
                <a:ea typeface="+mn-ea"/>
                <a:cs typeface="+mn-cs"/>
              </a:rPr>
              <a:t>Projekt bol realizovaný s podporou Európskej únie, cez operačný program Konkurencieschopnosť a hospodársky rast.</a:t>
            </a:r>
            <a:endParaRPr kumimoji="0" lang="sk-SK" sz="3100" b="1" i="0" u="none" strike="noStrike" kern="1200" cap="none" spc="0" normalizeH="0" baseline="0" noProof="0" dirty="0">
              <a:ln>
                <a:noFill/>
              </a:ln>
              <a:noFill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Documents and Settings\jezikova\Desktop\s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5572140"/>
            <a:ext cx="1071570" cy="717953"/>
          </a:xfrm>
          <a:prstGeom prst="rect">
            <a:avLst/>
          </a:prstGeom>
          <a:noFill/>
        </p:spPr>
      </p:pic>
      <p:pic>
        <p:nvPicPr>
          <p:cNvPr id="13" name="Picture 4" descr="C:\Documents and Settings\jezikova\Desktop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640" y="5572140"/>
            <a:ext cx="1142719" cy="735030"/>
          </a:xfrm>
          <a:prstGeom prst="rect">
            <a:avLst/>
          </a:prstGeom>
          <a:noFill/>
        </p:spPr>
      </p:pic>
      <p:pic>
        <p:nvPicPr>
          <p:cNvPr id="14" name="Picture 5" descr="C:\Documents and Settings\jezikova\Desktop\logo_EU_verze_colo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572140"/>
            <a:ext cx="1057267" cy="704501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8788D17F-EE72-4563-9EAE-F56CE4DC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292442E-7166-4CDA-990F-E7C586FA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k-SK" sz="4400" b="1" dirty="0"/>
              <a:t>2012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switchboards and switchgear cabinet met UL requirements for safety</a:t>
            </a:r>
            <a:endParaRPr lang="sk-SK" dirty="0"/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export to the U.S. market</a:t>
            </a:r>
            <a:endParaRPr lang="sk-SK" dirty="0"/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 algn="just">
              <a:buNone/>
            </a:pPr>
            <a:r>
              <a:rPr lang="en-US" b="1" dirty="0">
                <a:solidFill>
                  <a:srgbClr val="0070C0"/>
                </a:solidFill>
              </a:rPr>
              <a:t>The only Slovak manufacturer of  UL certified  switchboards and control cabinets.</a:t>
            </a:r>
            <a:endParaRPr lang="sk-SK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1600D331-05A0-49B0-993E-BD835F66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258C11-60DC-4D6F-B45A-312771A0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EN 1090 certification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sk-SK" dirty="0" err="1"/>
              <a:t>Licence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en-US" dirty="0" err="1"/>
              <a:t>manufactur</a:t>
            </a:r>
            <a:r>
              <a:rPr lang="sk-SK" dirty="0" err="1"/>
              <a:t>ing</a:t>
            </a:r>
            <a:r>
              <a:rPr lang="en-US" dirty="0"/>
              <a:t> of steel structures</a:t>
            </a: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9F861087-BD42-4D53-BBD9-30FD5896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9D2168-2E7F-4619-9FE6-2B060716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2014</a:t>
            </a:r>
            <a:endParaRPr lang="sk-SK" sz="4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Font typeface="Arial" pitchFamily="34" charset="0"/>
              <a:buChar char="•"/>
            </a:pPr>
            <a:r>
              <a:rPr lang="sk-SK" sz="2400" dirty="0"/>
              <a:t>CNC </a:t>
            </a:r>
            <a:r>
              <a:rPr lang="sk-SK" sz="2400" dirty="0" err="1"/>
              <a:t>punching</a:t>
            </a:r>
            <a:r>
              <a:rPr lang="sk-SK" sz="2400" dirty="0"/>
              <a:t> </a:t>
            </a:r>
            <a:r>
              <a:rPr lang="sk-SK" sz="2400" dirty="0" err="1"/>
              <a:t>machine</a:t>
            </a:r>
            <a:r>
              <a:rPr lang="sk-SK" sz="2400" dirty="0"/>
              <a:t> </a:t>
            </a:r>
            <a:r>
              <a:rPr lang="sk-SK" sz="2400" dirty="0" err="1"/>
              <a:t>TruPunch</a:t>
            </a:r>
            <a:r>
              <a:rPr lang="sk-SK" sz="2400" dirty="0"/>
              <a:t> 5000</a:t>
            </a:r>
          </a:p>
          <a:p>
            <a:pPr lvl="1">
              <a:buFont typeface="Arial" pitchFamily="34" charset="0"/>
              <a:buChar char="•"/>
            </a:pPr>
            <a:endParaRPr lang="sk-SK" sz="2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 algn="just">
              <a:buNone/>
            </a:pPr>
            <a:r>
              <a:rPr lang="en-US" sz="2400" dirty="0"/>
              <a:t>The project has been funded with support from the European Union, through the Operational </a:t>
            </a:r>
            <a:r>
              <a:rPr lang="en-US" sz="2400" dirty="0" err="1"/>
              <a:t>Programme</a:t>
            </a:r>
            <a:r>
              <a:rPr lang="en-US" sz="2400" dirty="0"/>
              <a:t> Competitiveness and Economic Growth.</a:t>
            </a:r>
            <a:endParaRPr lang="sk-SK" sz="2400" b="1" dirty="0">
              <a:solidFill>
                <a:srgbClr val="0070C0"/>
              </a:solidFill>
            </a:endParaRPr>
          </a:p>
          <a:p>
            <a:pPr lvl="1" algn="just">
              <a:buNone/>
            </a:pPr>
            <a:endParaRPr lang="sk-SK" dirty="0"/>
          </a:p>
        </p:txBody>
      </p:sp>
      <p:pic>
        <p:nvPicPr>
          <p:cNvPr id="10" name="Picture 3" descr="C:\Documents and Settings\jezikova\Desktop\s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5572140"/>
            <a:ext cx="1071570" cy="717953"/>
          </a:xfrm>
          <a:prstGeom prst="rect">
            <a:avLst/>
          </a:prstGeom>
          <a:noFill/>
        </p:spPr>
      </p:pic>
      <p:pic>
        <p:nvPicPr>
          <p:cNvPr id="11" name="Picture 4" descr="C:\Documents and Settings\jezikova\Desktop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640" y="5572140"/>
            <a:ext cx="1142719" cy="735030"/>
          </a:xfrm>
          <a:prstGeom prst="rect">
            <a:avLst/>
          </a:prstGeom>
          <a:noFill/>
        </p:spPr>
      </p:pic>
      <p:pic>
        <p:nvPicPr>
          <p:cNvPr id="12" name="Picture 5" descr="C:\Documents and Settings\jezikova\Desktop\logo_EU_verze_colo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572140"/>
            <a:ext cx="1057267" cy="704501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91684FA6-61FA-47F9-BFD9-32618FB3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62CBE7-89ED-4ADE-8CD8-6DD35FE2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2014</a:t>
            </a:r>
            <a:endParaRPr lang="sk-SK" sz="4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Font typeface="Arial" pitchFamily="34" charset="0"/>
              <a:buChar char="•"/>
            </a:pPr>
            <a:r>
              <a:rPr lang="sk-SK" sz="2400" dirty="0" err="1"/>
              <a:t>building</a:t>
            </a:r>
            <a:r>
              <a:rPr lang="sk-SK" sz="2400" dirty="0"/>
              <a:t> of </a:t>
            </a:r>
            <a:r>
              <a:rPr lang="sk-SK" sz="2400" dirty="0" err="1"/>
              <a:t>the</a:t>
            </a:r>
            <a:r>
              <a:rPr lang="sk-SK" sz="2400" dirty="0"/>
              <a:t> new </a:t>
            </a:r>
            <a:r>
              <a:rPr lang="sk-SK" sz="2400" dirty="0" err="1"/>
              <a:t>warehousing</a:t>
            </a:r>
            <a:r>
              <a:rPr lang="sk-SK" sz="2400" dirty="0"/>
              <a:t> </a:t>
            </a:r>
            <a:r>
              <a:rPr lang="sk-SK" sz="2400" dirty="0" err="1"/>
              <a:t>spaces</a:t>
            </a:r>
            <a:r>
              <a:rPr lang="sk-SK" sz="2400" dirty="0"/>
              <a:t> - </a:t>
            </a:r>
            <a:r>
              <a:rPr lang="en-US" sz="2400" dirty="0"/>
              <a:t>700 m²</a:t>
            </a:r>
            <a:endParaRPr lang="sk-SK" sz="2400" dirty="0"/>
          </a:p>
          <a:p>
            <a:pPr lvl="1">
              <a:buFont typeface="Arial" pitchFamily="34" charset="0"/>
              <a:buChar char="•"/>
            </a:pPr>
            <a:endParaRPr lang="sk-SK" sz="1800" dirty="0"/>
          </a:p>
          <a:p>
            <a:pPr lvl="1">
              <a:buNone/>
            </a:pPr>
            <a:endParaRPr lang="sk-SK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25A15663-D6FB-4304-8BF1-D8489228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8CA4EF-A49D-45B7-8899-8B10D734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169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2015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 err="1"/>
              <a:t>acquisition</a:t>
            </a:r>
            <a:r>
              <a:rPr lang="sk-SK" dirty="0"/>
              <a:t> – EKOKROK </a:t>
            </a:r>
            <a:r>
              <a:rPr lang="sk-SK" dirty="0" err="1"/>
              <a:t>s.r.o</a:t>
            </a:r>
            <a:r>
              <a:rPr lang="sk-SK" dirty="0"/>
              <a:t>.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company space extension to 4000 m²</a:t>
            </a:r>
            <a:endParaRPr lang="sk-SK" dirty="0"/>
          </a:p>
          <a:p>
            <a:pPr lvl="1">
              <a:buNone/>
            </a:pPr>
            <a:endParaRPr lang="sk-SK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3E1FD7B0-1BA4-434B-93FB-BD5639C37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220676-B6C3-407E-8ED8-976E364C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2017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innovations</a:t>
            </a:r>
            <a:r>
              <a:rPr lang="sk-SK" dirty="0"/>
              <a:t> - CNC </a:t>
            </a:r>
            <a:r>
              <a:rPr lang="en-US" dirty="0"/>
              <a:t>bending machine</a:t>
            </a:r>
            <a:r>
              <a:rPr lang="sk-SK" dirty="0"/>
              <a:t> </a:t>
            </a:r>
            <a:r>
              <a:rPr lang="sk-SK" dirty="0" err="1"/>
              <a:t>ToolCell</a:t>
            </a:r>
            <a:endParaRPr lang="sk-SK" dirty="0"/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CA55E1F6-185F-4694-BD09-61B200E2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59B688-0DDF-4C60-8093-41950FB0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1283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participation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exhibitions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857364"/>
            <a:ext cx="8258204" cy="45959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k-SK" sz="1800" b="1" dirty="0"/>
              <a:t>2002</a:t>
            </a:r>
            <a:r>
              <a:rPr lang="sk-SK" sz="1800" dirty="0"/>
              <a:t> 	     </a:t>
            </a:r>
            <a:r>
              <a:rPr lang="sk-SK" sz="1800" dirty="0" err="1"/>
              <a:t>Coneco</a:t>
            </a:r>
            <a:r>
              <a:rPr lang="sk-SK" sz="1800" dirty="0"/>
              <a:t>	Bratislava</a:t>
            </a:r>
          </a:p>
          <a:p>
            <a:pPr>
              <a:buNone/>
            </a:pPr>
            <a:r>
              <a:rPr lang="sk-SK" sz="1800" b="1" dirty="0"/>
              <a:t>2008	     </a:t>
            </a:r>
            <a:r>
              <a:rPr lang="sk-SK" sz="1800" dirty="0"/>
              <a:t>Energetika	</a:t>
            </a:r>
            <a:r>
              <a:rPr lang="sk-SK" sz="1800" dirty="0" err="1"/>
              <a:t>Zagreb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2009	     </a:t>
            </a:r>
            <a:r>
              <a:rPr lang="sk-SK" sz="1800" dirty="0"/>
              <a:t>Elektro		</a:t>
            </a:r>
            <a:r>
              <a:rPr lang="sk-SK" sz="1800" dirty="0" err="1"/>
              <a:t>Moscow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2011	     </a:t>
            </a:r>
            <a:r>
              <a:rPr lang="sk-SK" sz="1800" dirty="0"/>
              <a:t>Elektro		</a:t>
            </a:r>
            <a:r>
              <a:rPr lang="sk-SK" sz="1800" dirty="0" err="1"/>
              <a:t>Moscow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2011	     </a:t>
            </a:r>
            <a:r>
              <a:rPr lang="sk-SK" sz="1800" dirty="0" err="1"/>
              <a:t>Elosys</a:t>
            </a:r>
            <a:r>
              <a:rPr lang="sk-SK" sz="1800" dirty="0"/>
              <a:t>		</a:t>
            </a:r>
            <a:r>
              <a:rPr lang="sk-SK" sz="1800" dirty="0" err="1"/>
              <a:t>Trencin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2012	     </a:t>
            </a:r>
            <a:r>
              <a:rPr lang="sk-SK" sz="1800" dirty="0" err="1"/>
              <a:t>Elosys</a:t>
            </a:r>
            <a:r>
              <a:rPr lang="sk-SK" sz="1800" dirty="0"/>
              <a:t>		</a:t>
            </a:r>
            <a:r>
              <a:rPr lang="sk-SK" sz="1800" dirty="0" err="1"/>
              <a:t>Trencin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2013	     </a:t>
            </a:r>
            <a:r>
              <a:rPr lang="sk-SK" sz="1800" dirty="0"/>
              <a:t>Elektro		</a:t>
            </a:r>
            <a:r>
              <a:rPr lang="sk-SK" sz="1800" dirty="0" err="1"/>
              <a:t>Moscow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2013	     </a:t>
            </a:r>
            <a:r>
              <a:rPr lang="sk-SK" sz="1800" dirty="0" err="1"/>
              <a:t>Amper</a:t>
            </a:r>
            <a:r>
              <a:rPr lang="sk-SK" sz="1800" dirty="0"/>
              <a:t>		Brno</a:t>
            </a:r>
          </a:p>
          <a:p>
            <a:pPr>
              <a:buNone/>
            </a:pPr>
            <a:r>
              <a:rPr lang="sk-SK" sz="1800" b="1" dirty="0"/>
              <a:t>2014	     </a:t>
            </a:r>
            <a:r>
              <a:rPr lang="sk-SK" sz="1800" dirty="0" err="1"/>
              <a:t>Amper</a:t>
            </a:r>
            <a:r>
              <a:rPr lang="sk-SK" sz="1800" dirty="0"/>
              <a:t>		Brno</a:t>
            </a:r>
          </a:p>
          <a:p>
            <a:pPr>
              <a:buNone/>
            </a:pPr>
            <a:r>
              <a:rPr lang="sk-SK" sz="1800" b="1" dirty="0"/>
              <a:t>2014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2015</a:t>
            </a:r>
            <a:r>
              <a:rPr lang="sk-SK" sz="1800" dirty="0"/>
              <a:t>	     Elektro                  </a:t>
            </a:r>
            <a:r>
              <a:rPr lang="sk-SK" sz="1800" dirty="0" err="1"/>
              <a:t>Moscow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2015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2016       </a:t>
            </a:r>
            <a:r>
              <a:rPr lang="sk-SK" sz="1800" dirty="0" err="1"/>
              <a:t>Hannover</a:t>
            </a:r>
            <a:r>
              <a:rPr lang="sk-SK" sz="1800" dirty="0"/>
              <a:t> </a:t>
            </a:r>
            <a:r>
              <a:rPr lang="sk-SK" sz="1800" dirty="0" err="1"/>
              <a:t>Messe</a:t>
            </a:r>
            <a:r>
              <a:rPr lang="sk-SK" sz="1800" dirty="0"/>
              <a:t>	</a:t>
            </a:r>
            <a:r>
              <a:rPr lang="sk-SK" sz="1800" dirty="0" err="1"/>
              <a:t>Hannover</a:t>
            </a:r>
            <a:endParaRPr lang="sk-SK" sz="1800" dirty="0"/>
          </a:p>
          <a:p>
            <a:pPr>
              <a:buNone/>
            </a:pPr>
            <a:r>
              <a:rPr lang="sk-SK" sz="1800" b="1" dirty="0"/>
              <a:t>2017              </a:t>
            </a:r>
            <a:r>
              <a:rPr lang="sk-SK" sz="1800" dirty="0" err="1"/>
              <a:t>Elosys</a:t>
            </a:r>
            <a:r>
              <a:rPr lang="sk-SK" sz="1800" dirty="0"/>
              <a:t>                   Nitra</a:t>
            </a:r>
          </a:p>
          <a:p>
            <a:pPr>
              <a:buNone/>
            </a:pPr>
            <a:r>
              <a:rPr lang="sk-SK" sz="1800" b="1" dirty="0"/>
              <a:t>2017              </a:t>
            </a:r>
            <a:r>
              <a:rPr lang="sk-SK" sz="1800" dirty="0"/>
              <a:t>FIHAV		CUBA</a:t>
            </a:r>
          </a:p>
          <a:p>
            <a:pPr>
              <a:buNone/>
            </a:pPr>
            <a:endParaRPr lang="sk-SK" sz="1400" dirty="0"/>
          </a:p>
          <a:p>
            <a:pPr>
              <a:buNone/>
            </a:pPr>
            <a:endParaRPr lang="sk-SK" sz="1100" dirty="0"/>
          </a:p>
          <a:p>
            <a:pPr>
              <a:buNone/>
            </a:pPr>
            <a:endParaRPr lang="sk-SK" sz="1400" dirty="0"/>
          </a:p>
          <a:p>
            <a:pPr>
              <a:buNone/>
            </a:pPr>
            <a:endParaRPr lang="sk-SK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9190" y="2214554"/>
            <a:ext cx="3944937" cy="26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E92A3F6-FAD6-4318-95B0-5CBFB7DDE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C4BAA14F-C3BC-4176-8C24-E2D339C0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41413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Join stock company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Slovak owners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On the market since 1993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employees</a:t>
            </a:r>
          </a:p>
          <a:p>
            <a:pPr algn="just">
              <a:lnSpc>
                <a:spcPct val="150000"/>
              </a:lnSpc>
            </a:pPr>
            <a:r>
              <a:rPr lang="sk-SK" dirty="0" err="1">
                <a:latin typeface="Times New Roman" pitchFamily="18" charset="0"/>
                <a:cs typeface="Times New Roman" pitchFamily="18" charset="0"/>
              </a:rPr>
              <a:t>Annual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turnover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sk-SK">
                <a:latin typeface="Times New Roman" pitchFamily="18" charset="0"/>
                <a:cs typeface="Times New Roman" pitchFamily="18" charset="0"/>
              </a:rPr>
              <a:t>000 000 € 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sk-SK" dirty="0" err="1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latin typeface="Times New Roman" pitchFamily="18" charset="0"/>
                <a:cs typeface="Times New Roman" pitchFamily="18" charset="0"/>
              </a:rPr>
              <a:t>Worldwide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 export</a:t>
            </a:r>
          </a:p>
          <a:p>
            <a:pPr algn="just"/>
            <a:endParaRPr lang="sk-SK" dirty="0"/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D901FB5C-8A7A-4C18-9AD2-7EB42A6B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406CFA9-2DC1-44BA-8EBE-4DA8500E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298955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3" name="Picture 3" descr="Z:\Ostrochovsky\Foto_ELMAX\DSC_1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85860"/>
            <a:ext cx="3825863" cy="5323029"/>
          </a:xfrm>
          <a:prstGeom prst="rect">
            <a:avLst/>
          </a:prstGeom>
          <a:noFill/>
        </p:spPr>
      </p:pic>
      <p:pic>
        <p:nvPicPr>
          <p:cNvPr id="7" name="Picture 2" descr="C:\Documents and Settings\jezikova\Desktop\foto\000000014.JPG"/>
          <p:cNvPicPr>
            <a:picLocks noChangeAspect="1" noChangeArrowheads="1"/>
          </p:cNvPicPr>
          <p:nvPr/>
        </p:nvPicPr>
        <p:blipFill rotWithShape="1">
          <a:blip r:embed="rId3" cstate="print"/>
          <a:srcRect l="2593" t="2460" r="3808" b="2187"/>
          <a:stretch/>
        </p:blipFill>
        <p:spPr bwMode="auto">
          <a:xfrm>
            <a:off x="457200" y="1315777"/>
            <a:ext cx="3754760" cy="5311428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35BC38C-98F5-476F-80D0-7A3ABC03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88B4AC12-D12C-4AB5-99A0-551EA333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9" name="Picture 3" descr="Y:\Foto_Elmax\Šatňa ELMAX\ZNová šatň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4876" y="2190264"/>
            <a:ext cx="4287837" cy="2870370"/>
          </a:xfrm>
          <a:prstGeom prst="rect">
            <a:avLst/>
          </a:prstGeom>
          <a:noFill/>
        </p:spPr>
      </p:pic>
      <p:pic>
        <p:nvPicPr>
          <p:cNvPr id="7" name="Picture 2" descr="Y:\Foto_Elmax\Šatňa ELMAX\IMG_2527.jpg"/>
          <p:cNvPicPr>
            <a:picLocks noChangeAspect="1" noChangeArrowheads="1"/>
          </p:cNvPicPr>
          <p:nvPr/>
        </p:nvPicPr>
        <p:blipFill rotWithShape="1">
          <a:blip r:embed="rId3" cstate="print"/>
          <a:srcRect l="3714" t="1320" r="4606" b="2292"/>
          <a:stretch/>
        </p:blipFill>
        <p:spPr bwMode="auto">
          <a:xfrm>
            <a:off x="930424" y="1700808"/>
            <a:ext cx="2808313" cy="4176464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4A85FB-C03A-44FE-A31A-95DB6626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C844F885-702E-4494-8145-2B7EBFF5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Y:\Foto_Elmax\Šatňa ELMAX\IMG_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214475" cy="3107563"/>
          </a:xfrm>
          <a:prstGeom prst="rect">
            <a:avLst/>
          </a:prstGeom>
          <a:noFill/>
        </p:spPr>
      </p:pic>
      <p:pic>
        <p:nvPicPr>
          <p:cNvPr id="4099" name="Picture 3" descr="Y:\Foto_Elmax\Šatňa ELMAX\ZNová šatň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4287837" cy="3107543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F85984F-D78F-4981-B9CB-25C5D911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74EFCF08-7770-413E-B614-BF99A494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3" descr="Y:\Foto_Elmax\Šatňa ELMAX\IMG_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485" y="1857364"/>
            <a:ext cx="4167234" cy="3000397"/>
          </a:xfrm>
          <a:prstGeom prst="rect">
            <a:avLst/>
          </a:prstGeom>
          <a:noFill/>
        </p:spPr>
      </p:pic>
      <p:pic>
        <p:nvPicPr>
          <p:cNvPr id="7" name="Picture 2" descr="C:\Documents and Settings\jezikova\Desktop\foto\DOC023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91" t="1959" r="1736" b="3176"/>
          <a:stretch/>
        </p:blipFill>
        <p:spPr bwMode="auto">
          <a:xfrm>
            <a:off x="323528" y="1860591"/>
            <a:ext cx="4196038" cy="2997170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8C0AD65-2D98-4C40-B73F-D5B4595A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FD1B9D7A-CF65-4B12-9178-CB34C425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Picture 3" descr="C:\Documents and Settings\jezikova\Desktop\foto\000000010.jpg"/>
          <p:cNvPicPr>
            <a:picLocks noChangeAspect="1" noChangeArrowheads="1"/>
          </p:cNvPicPr>
          <p:nvPr/>
        </p:nvPicPr>
        <p:blipFill rotWithShape="1">
          <a:blip r:embed="rId2" cstate="print"/>
          <a:srcRect l="3373" t="1954" r="1250" b="1935"/>
          <a:stretch/>
        </p:blipFill>
        <p:spPr bwMode="auto">
          <a:xfrm>
            <a:off x="4860032" y="1988840"/>
            <a:ext cx="4104456" cy="2952328"/>
          </a:xfrm>
          <a:prstGeom prst="rect">
            <a:avLst/>
          </a:prstGeom>
          <a:noFill/>
        </p:spPr>
      </p:pic>
      <p:pic>
        <p:nvPicPr>
          <p:cNvPr id="8" name="Picture 2" descr="C:\Documents and Settings\jezikova\Desktop\foto\DOC021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13" t="1954" r="906" b="1935"/>
          <a:stretch/>
        </p:blipFill>
        <p:spPr bwMode="auto">
          <a:xfrm>
            <a:off x="251520" y="1988840"/>
            <a:ext cx="4176464" cy="2952328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2DB58B0-3A41-4099-97AC-3BFA4CB5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DBEE3EF9-5840-4CC9-B7CB-2454107A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928802"/>
            <a:ext cx="426464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jezikova\Desktop\foto\DOC021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13" t="1724" r="906" b="1707"/>
          <a:stretch/>
        </p:blipFill>
        <p:spPr bwMode="auto">
          <a:xfrm>
            <a:off x="169350" y="1928802"/>
            <a:ext cx="4345521" cy="3071834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FE15FA-D08F-4A2E-A322-FA3153E6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69717F5E-C09F-477E-A361-B4D2BEE7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2" descr="C:\Documents and Settings\jezikova\Desktop\foto\00000008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1973" r="1402" b="1917"/>
          <a:stretch/>
        </p:blipFill>
        <p:spPr bwMode="auto">
          <a:xfrm>
            <a:off x="251520" y="2060848"/>
            <a:ext cx="4176464" cy="2952328"/>
          </a:xfrm>
          <a:prstGeom prst="rect">
            <a:avLst/>
          </a:prstGeom>
          <a:noFill/>
        </p:spPr>
      </p:pic>
      <p:pic>
        <p:nvPicPr>
          <p:cNvPr id="9" name="Picture 3" descr="C:\Documents and Settings\jezikova\Desktop\foto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3069" t="1972" r="844" b="1937"/>
          <a:stretch/>
        </p:blipFill>
        <p:spPr bwMode="auto">
          <a:xfrm>
            <a:off x="4788024" y="2060849"/>
            <a:ext cx="4176464" cy="2952328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27E6A4E-E5F6-4676-9D44-431B2E56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2F56E51B-F639-4516-B9D0-5E28A8E9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Picture 2" descr="C:\Documents and Settings\jezikova\Desktop\foto\00000008.jpg"/>
          <p:cNvPicPr>
            <a:picLocks noChangeAspect="1" noChangeArrowheads="1"/>
          </p:cNvPicPr>
          <p:nvPr/>
        </p:nvPicPr>
        <p:blipFill rotWithShape="1">
          <a:blip r:embed="rId2" cstate="print"/>
          <a:srcRect l="4146" t="1973" r="1390" b="1917"/>
          <a:stretch/>
        </p:blipFill>
        <p:spPr bwMode="auto">
          <a:xfrm>
            <a:off x="323527" y="2060848"/>
            <a:ext cx="4104457" cy="2952328"/>
          </a:xfrm>
          <a:prstGeom prst="rect">
            <a:avLst/>
          </a:prstGeom>
          <a:noFill/>
        </p:spPr>
      </p:pic>
      <p:pic>
        <p:nvPicPr>
          <p:cNvPr id="8" name="Picture 3" descr="C:\Documents and Settings\jezikova\Desktop\foto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3061" t="1972" r="838" b="1937"/>
          <a:stretch/>
        </p:blipFill>
        <p:spPr bwMode="auto">
          <a:xfrm>
            <a:off x="4716016" y="2060848"/>
            <a:ext cx="4176464" cy="2952328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A0ACB1-6171-4BD5-9DB1-A1231DB3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45100CDF-057A-4E91-A86C-BE3A9FD86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 descr="C:\Documents and Settings\jezikova\Desktop\foto\00000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7986" y="2000240"/>
            <a:ext cx="4095778" cy="3071834"/>
          </a:xfrm>
          <a:prstGeom prst="rect">
            <a:avLst/>
          </a:prstGeom>
          <a:noFill/>
        </p:spPr>
      </p:pic>
      <p:pic>
        <p:nvPicPr>
          <p:cNvPr id="8195" name="Picture 3" descr="C:\Documents and Settings\jezikova\Desktop\foto\00000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79604" y="2000240"/>
            <a:ext cx="4096604" cy="3072453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E85B38-FE30-4408-9070-749B5303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B8B0A160-61FD-4D00-9293-329498B2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Picture 3" descr="C:\Documents and Settings\jezikova\Desktop\foto\00000007.jpg"/>
          <p:cNvPicPr>
            <a:picLocks noChangeAspect="1" noChangeArrowheads="1"/>
          </p:cNvPicPr>
          <p:nvPr/>
        </p:nvPicPr>
        <p:blipFill rotWithShape="1">
          <a:blip r:embed="rId2" cstate="print"/>
          <a:srcRect l="2284" t="1182" r="3199" b="3166"/>
          <a:stretch/>
        </p:blipFill>
        <p:spPr bwMode="auto">
          <a:xfrm>
            <a:off x="5220073" y="1484785"/>
            <a:ext cx="3168352" cy="4536504"/>
          </a:xfrm>
          <a:prstGeom prst="rect">
            <a:avLst/>
          </a:prstGeom>
          <a:noFill/>
        </p:spPr>
      </p:pic>
      <p:pic>
        <p:nvPicPr>
          <p:cNvPr id="8" name="Picture 2" descr="C:\Documents and Settings\jezikova\Desktop\foto\DOC020.XSM\00000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507" t="2041" r="1652" b="2116"/>
          <a:stretch/>
        </p:blipFill>
        <p:spPr bwMode="auto">
          <a:xfrm>
            <a:off x="457200" y="2276873"/>
            <a:ext cx="4176464" cy="2952328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C4A4E4-F67E-49CE-B690-022A2E6F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E148E86C-CE1A-4817-9963-DDB4F581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sk-SK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</a:t>
            </a:r>
          </a:p>
        </p:txBody>
      </p:sp>
      <p:graphicFrame>
        <p:nvGraphicFramePr>
          <p:cNvPr id="9" name="Zástupný symbol obsah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14024"/>
              </p:ext>
            </p:extLst>
          </p:nvPr>
        </p:nvGraphicFramePr>
        <p:xfrm>
          <a:off x="457199" y="1285860"/>
          <a:ext cx="6017553" cy="516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0" name="Picture 6" descr="C:\Documents and Settings\jezikova\Desktop\elektro_produkty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633592" y="1384597"/>
            <a:ext cx="2083044" cy="1140362"/>
          </a:xfrm>
          <a:prstGeom prst="rect">
            <a:avLst/>
          </a:prstGeom>
          <a:noFill/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F2E041F-28D4-41AC-8A69-0D820C0289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76" y="5013176"/>
            <a:ext cx="1152685" cy="1598782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FA49C8B7-4A46-44FD-AB1F-88DDD5421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76" y="3190955"/>
            <a:ext cx="992876" cy="1224136"/>
          </a:xfrm>
          <a:prstGeom prst="rect">
            <a:avLst/>
          </a:prstGeom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6B5EAE4D-2BBF-47B4-9F44-408726C3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2B3D54-20C3-45AB-847C-1CD5BD9B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4724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graphicEl>
                                              <a:dgm id="{FCE72FD9-B647-404D-AD65-A1A0DB7CF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dgm id="{D069A9C1-4EC3-46CF-A238-5A63AE43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graphicEl>
                                              <a:dgm id="{A85F0C24-6ECE-423E-A958-18070338E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A10A665C-48F5-4389-B3F0-F34B3CA7C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13A5F14C-1448-468F-9E5C-EFC56F9D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5EA8BC53-AF17-4739-9A3A-C79AE12A4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9" name="Picture 3" descr="C:\Documents and Settings\jezikova\Desktop\foto\000000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4" y="1565297"/>
            <a:ext cx="3352167" cy="4469556"/>
          </a:xfrm>
          <a:prstGeom prst="rect">
            <a:avLst/>
          </a:prstGeom>
          <a:noFill/>
        </p:spPr>
      </p:pic>
      <p:pic>
        <p:nvPicPr>
          <p:cNvPr id="2050" name="Picture 2" descr="C:\Documents and Settings\jezikova\Desktop\foto\DOC020.XSM\00000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9552" y="2285992"/>
            <a:ext cx="4107177" cy="3080383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9DADA74-04A1-4298-8390-5F7732E4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58F6452A-2691-4840-A3A1-38E7737E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43" name="Picture 3" descr="Z:\Ostrochovsky\Foto_ELMAX\DSC_098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37452" y="2001892"/>
            <a:ext cx="4263703" cy="2854215"/>
          </a:xfrm>
          <a:prstGeom prst="rect">
            <a:avLst/>
          </a:prstGeom>
          <a:noFill/>
        </p:spPr>
      </p:pic>
      <p:pic>
        <p:nvPicPr>
          <p:cNvPr id="7" name="Picture 2" descr="C:\Documents and Settings\jezikova\Desktop\foto\00000005.jpg"/>
          <p:cNvPicPr>
            <a:picLocks noChangeAspect="1" noChangeArrowheads="1"/>
          </p:cNvPicPr>
          <p:nvPr/>
        </p:nvPicPr>
        <p:blipFill rotWithShape="1">
          <a:blip r:embed="rId3" cstate="print"/>
          <a:srcRect l="2597" t="2138" r="2595" b="1271"/>
          <a:stretch/>
        </p:blipFill>
        <p:spPr bwMode="auto">
          <a:xfrm>
            <a:off x="422299" y="2001892"/>
            <a:ext cx="4000797" cy="2883300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9904316-063C-4D14-BFE4-3413E1025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BD86E52D-5026-4F9A-B659-90A07348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D8B29AC-93C4-4D2F-A5BB-E42557F3D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925346" cy="2634970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2B8AE59-1B70-4FF0-B6D5-EB77B8CBA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84" y="2276872"/>
            <a:ext cx="4684391" cy="26349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A3B91C-3117-4124-9B46-B0BE4BE2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70A6141F-0419-41E5-997E-8C5C57EE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7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3407A250-C220-4FB1-A842-B13AA4619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1"/>
            <a:ext cx="4095086" cy="2303486"/>
          </a:xfr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D49DBC6-23C8-4B24-8247-668B7FADA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3" y="4086250"/>
            <a:ext cx="4095086" cy="230348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E59275D-F5E9-4486-AA29-1A73B7FDE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1" y="1597565"/>
            <a:ext cx="4104456" cy="230875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79E74610-610B-4C1A-B49D-F2F1C5DEDB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1" y="4112079"/>
            <a:ext cx="4104457" cy="23087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3788AA7-A0F8-4729-AAC4-18082651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2" name="Picture 2" descr="ELMAX ZILINA">
            <a:extLst>
              <a:ext uri="{FF2B5EF4-FFF2-40B4-BE49-F238E27FC236}">
                <a16:creationId xmlns:a16="http://schemas.microsoft.com/office/drawing/2014/main" id="{B34C0D7A-94D1-4D97-96BD-385A1D8B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51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4A486F6-B7B2-44F8-9B3B-0C57496CD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48890"/>
            <a:ext cx="3093875" cy="460898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EC4D519-CDC7-4E71-A358-9747B6D3C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1548890"/>
            <a:ext cx="3091912" cy="46187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EEA233-C6DE-493A-A0F5-752C2EB4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8CAD441A-6E41-4DCF-8366-911C271C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6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turnover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596452"/>
              </p:ext>
            </p:extLst>
          </p:nvPr>
        </p:nvGraphicFramePr>
        <p:xfrm>
          <a:off x="-43642" y="908720"/>
          <a:ext cx="9008129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6DFC5212-7ECD-422D-A0B0-B4AE20FC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FDAD25CD-5E43-47EF-973D-47A41FEE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7570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Zástupný symbol obsahu 4"/>
          <p:cNvGraphicFramePr>
            <a:graphicFrameLocks noGrp="1"/>
          </p:cNvGraphicFramePr>
          <p:nvPr>
            <p:ph idx="1"/>
            <p:extLst/>
          </p:nvPr>
        </p:nvGraphicFramePr>
        <p:xfrm>
          <a:off x="428625" y="1600200"/>
          <a:ext cx="82581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Zástupný symbol obsah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041844"/>
              </p:ext>
            </p:extLst>
          </p:nvPr>
        </p:nvGraphicFramePr>
        <p:xfrm>
          <a:off x="428624" y="1440890"/>
          <a:ext cx="8258175" cy="507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1E794DBA-852D-41CC-AF9F-9C6F9A3C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0CEBECE0-6AFC-4089-B237-69D37809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0051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Rovná spojnica 24"/>
          <p:cNvCxnSpPr>
            <a:endCxn id="37" idx="3"/>
          </p:cNvCxnSpPr>
          <p:nvPr/>
        </p:nvCxnSpPr>
        <p:spPr>
          <a:xfrm>
            <a:off x="5143504" y="2602792"/>
            <a:ext cx="1214446" cy="7876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/>
          <p:cNvCxnSpPr>
            <a:endCxn id="33" idx="1"/>
          </p:cNvCxnSpPr>
          <p:nvPr/>
        </p:nvCxnSpPr>
        <p:spPr>
          <a:xfrm rot="10800000" flipV="1">
            <a:off x="2457764" y="2602792"/>
            <a:ext cx="1542762" cy="7876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96"/>
          <p:cNvSpPr>
            <a:spLocks noChangeArrowheads="1"/>
          </p:cNvSpPr>
          <p:nvPr/>
        </p:nvSpPr>
        <p:spPr bwMode="auto">
          <a:xfrm flipH="1">
            <a:off x="3143035" y="1534858"/>
            <a:ext cx="2857930" cy="1113111"/>
          </a:xfrm>
          <a:prstGeom prst="roundRect">
            <a:avLst>
              <a:gd name="adj" fmla="val 19059"/>
            </a:avLst>
          </a:prstGeom>
          <a:solidFill>
            <a:schemeClr val="tx2">
              <a:lumMod val="60000"/>
              <a:lumOff val="40000"/>
            </a:schemeClr>
          </a:solidFill>
          <a:ln w="3810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wrap="square" lIns="82124" tIns="41061" rIns="82124" bIns="41061" anchor="ctr">
            <a:noAutofit/>
          </a:bodyPr>
          <a:lstStyle/>
          <a:p>
            <a:pPr algn="ctr"/>
            <a:r>
              <a:rPr lang="sk-SK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Social</a:t>
            </a:r>
            <a:r>
              <a:rPr lang="sk-SK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programs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k-SK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sk-SK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initiatives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 flipH="1">
            <a:off x="214282" y="1745536"/>
            <a:ext cx="2298963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Corporate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cattering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 flipH="1">
            <a:off x="214282" y="2456280"/>
            <a:ext cx="1655682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Fitness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center</a:t>
            </a:r>
            <a:endParaRPr lang="en-US" sz="20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 flipH="1">
            <a:off x="3502718" y="3174296"/>
            <a:ext cx="2347195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Football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tournament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 flipH="1">
            <a:off x="214282" y="3174296"/>
            <a:ext cx="2243482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Technical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education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4" name="Rovná spojnica 33"/>
          <p:cNvCxnSpPr>
            <a:endCxn id="30" idx="1"/>
          </p:cNvCxnSpPr>
          <p:nvPr/>
        </p:nvCxnSpPr>
        <p:spPr>
          <a:xfrm rot="10800000" flipV="1">
            <a:off x="2513246" y="1961440"/>
            <a:ext cx="630013" cy="22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/>
          <p:cNvCxnSpPr>
            <a:endCxn id="31" idx="1"/>
          </p:cNvCxnSpPr>
          <p:nvPr/>
        </p:nvCxnSpPr>
        <p:spPr>
          <a:xfrm rot="10800000" flipV="1">
            <a:off x="1869964" y="2388476"/>
            <a:ext cx="1273294" cy="28393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nica 35"/>
          <p:cNvCxnSpPr>
            <a:endCxn id="32" idx="0"/>
          </p:cNvCxnSpPr>
          <p:nvPr/>
        </p:nvCxnSpPr>
        <p:spPr>
          <a:xfrm rot="16200000" flipH="1">
            <a:off x="4357415" y="2855395"/>
            <a:ext cx="534283" cy="10351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14"/>
          <p:cNvSpPr txBox="1">
            <a:spLocks noChangeArrowheads="1"/>
          </p:cNvSpPr>
          <p:nvPr/>
        </p:nvSpPr>
        <p:spPr bwMode="auto">
          <a:xfrm flipH="1">
            <a:off x="6357950" y="3174296"/>
            <a:ext cx="2140851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Soft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skills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trainings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flipH="1">
            <a:off x="7000892" y="2456280"/>
            <a:ext cx="1744114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Teambuildings</a:t>
            </a:r>
            <a:endParaRPr lang="en-US" sz="2000" dirty="0" err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9" name="Rovná spojnica 38"/>
          <p:cNvCxnSpPr>
            <a:endCxn id="38" idx="3"/>
          </p:cNvCxnSpPr>
          <p:nvPr/>
        </p:nvCxnSpPr>
        <p:spPr>
          <a:xfrm>
            <a:off x="6000760" y="2388478"/>
            <a:ext cx="1000132" cy="28393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>
            <a:spLocks noChangeArrowheads="1"/>
          </p:cNvSpPr>
          <p:nvPr/>
        </p:nvSpPr>
        <p:spPr bwMode="auto">
          <a:xfrm flipH="1">
            <a:off x="6643702" y="1745536"/>
            <a:ext cx="1898691" cy="4322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>
            <a:spAutoFit/>
          </a:bodyPr>
          <a:lstStyle/>
          <a:p>
            <a:pPr defTabSz="814388"/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Corporate</a:t>
            </a:r>
            <a:r>
              <a:rPr lang="sk-SK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k-SK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skiing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41" name="Rovná spojnica 40"/>
          <p:cNvCxnSpPr>
            <a:stCxn id="40" idx="3"/>
          </p:cNvCxnSpPr>
          <p:nvPr/>
        </p:nvCxnSpPr>
        <p:spPr>
          <a:xfrm rot="10800000">
            <a:off x="6000760" y="1959850"/>
            <a:ext cx="642942" cy="181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ok 41" descr="DSC_0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420" y="3714752"/>
            <a:ext cx="2643174" cy="1571636"/>
          </a:xfrm>
          <a:prstGeom prst="rect">
            <a:avLst/>
          </a:prstGeom>
          <a:ln w="28575" cmpd="thickThin">
            <a:noFill/>
          </a:ln>
          <a:effectLst/>
        </p:spPr>
      </p:pic>
      <p:pic>
        <p:nvPicPr>
          <p:cNvPr id="43" name="Picture 2" descr="F:\futbal\DSC_014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14694" y="4143380"/>
            <a:ext cx="3143256" cy="2357442"/>
          </a:xfrm>
          <a:prstGeom prst="rect">
            <a:avLst/>
          </a:prstGeom>
          <a:noFill/>
          <a:ln cmpd="thickThin">
            <a:noFill/>
          </a:ln>
        </p:spPr>
      </p:pic>
      <p:pic>
        <p:nvPicPr>
          <p:cNvPr id="44" name="Picture 3" descr="F:\jedalen foto\DSC_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" y="4143380"/>
            <a:ext cx="3064689" cy="2357454"/>
          </a:xfrm>
          <a:prstGeom prst="rect">
            <a:avLst/>
          </a:prstGeom>
          <a:noFill/>
          <a:ln cmpd="thickThin">
            <a:noFill/>
          </a:ln>
        </p:spPr>
      </p:pic>
      <p:pic>
        <p:nvPicPr>
          <p:cNvPr id="2050" name="Picture 2" descr="Z:\Ostrochovsky\___________FOTO_POSILKA\DSC_1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5286388"/>
            <a:ext cx="2643174" cy="1500174"/>
          </a:xfrm>
          <a:prstGeom prst="rect">
            <a:avLst/>
          </a:prstGeom>
          <a:noFill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09A57A0-A830-464A-87AF-423135DC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24" name="Picture 2" descr="ELMAX ZILINA">
            <a:extLst>
              <a:ext uri="{FF2B5EF4-FFF2-40B4-BE49-F238E27FC236}">
                <a16:creationId xmlns:a16="http://schemas.microsoft.com/office/drawing/2014/main" id="{27602AFE-9DAE-44C1-B3EC-A3997212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uiExpand="1" build="p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357298"/>
            <a:ext cx="4357718" cy="4768865"/>
          </a:xfrm>
        </p:spPr>
        <p:txBody>
          <a:bodyPr>
            <a:normAutofit fontScale="70000" lnSpcReduction="20000"/>
          </a:bodyPr>
          <a:lstStyle/>
          <a:p>
            <a:pPr marL="114300" indent="-114300">
              <a:lnSpc>
                <a:spcPct val="95000"/>
              </a:lnSpc>
              <a:buNone/>
            </a:pPr>
            <a:r>
              <a:rPr lang="en-US" dirty="0">
                <a:solidFill>
                  <a:srgbClr val="435153"/>
                </a:solidFill>
              </a:rPr>
              <a:t>“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 vision is to be active company on Slovak market, characterized by long term profit and high social credit. In all segments we apply following politics:</a:t>
            </a:r>
          </a:p>
          <a:p>
            <a:pPr marL="114300" indent="-114300">
              <a:lnSpc>
                <a:spcPct val="95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customer  determines our  actions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success is our surety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excellent leadership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 superior results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table business relationships are our basis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growth – our perspective</a:t>
            </a:r>
          </a:p>
          <a:p>
            <a:pPr marL="114300" indent="-114300">
              <a:lnSpc>
                <a:spcPct val="95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work with social responsibility on mind.“</a:t>
            </a:r>
          </a:p>
          <a:p>
            <a:pPr>
              <a:buNone/>
            </a:pPr>
            <a:endParaRPr lang="sk-SK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2306" y="5929330"/>
            <a:ext cx="2399695" cy="45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025" tIns="36512" rIns="73025" bIns="36512">
            <a:spAutoFit/>
          </a:bodyPr>
          <a:lstStyle/>
          <a:p>
            <a:pPr algn="r">
              <a:lnSpc>
                <a:spcPct val="100000"/>
              </a:lnSpc>
            </a:pPr>
            <a:r>
              <a:rPr lang="sk-SK" sz="1400" b="1" dirty="0"/>
              <a:t>Jozef </a:t>
            </a:r>
            <a:r>
              <a:rPr lang="sk-SK" sz="1400" b="1" dirty="0" err="1"/>
              <a:t>Štalmach</a:t>
            </a:r>
            <a:r>
              <a:rPr lang="en-US" sz="1400" b="1" dirty="0"/>
              <a:t>,</a:t>
            </a:r>
            <a:br>
              <a:rPr lang="en-US" sz="1400" b="1" dirty="0"/>
            </a:br>
            <a:r>
              <a:rPr lang="en-US" sz="1100" b="1" dirty="0"/>
              <a:t>Chairman and CEO, </a:t>
            </a:r>
            <a:r>
              <a:rPr lang="sk-SK" sz="1100" b="1" dirty="0"/>
              <a:t>ELMAX ZILINA, a.s.</a:t>
            </a:r>
            <a:endParaRPr lang="en-US" sz="11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195BB4-25ED-43F3-906D-0E9E6B3A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7466F5DD-F15A-4CE9-9E0B-8ABC26F1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ccess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quality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r>
              <a:rPr lang="sk-SK" sz="2800" b="1" dirty="0" err="1"/>
              <a:t>Certified</a:t>
            </a:r>
            <a:r>
              <a:rPr lang="sk-SK" sz="2800" b="1" dirty="0"/>
              <a:t> </a:t>
            </a:r>
            <a:r>
              <a:rPr lang="sk-SK" sz="2800" b="1" dirty="0" err="1"/>
              <a:t>Quality</a:t>
            </a:r>
            <a:r>
              <a:rPr lang="sk-SK" sz="2800" b="1" dirty="0"/>
              <a:t> </a:t>
            </a:r>
            <a:r>
              <a:rPr lang="sk-SK" sz="2800" b="1" dirty="0" err="1"/>
              <a:t>Management</a:t>
            </a:r>
            <a:r>
              <a:rPr lang="sk-SK" sz="2800" b="1" dirty="0"/>
              <a:t> </a:t>
            </a:r>
            <a:r>
              <a:rPr lang="sk-SK" sz="2800" b="1" dirty="0" err="1"/>
              <a:t>System</a:t>
            </a:r>
            <a:r>
              <a:rPr lang="sk-SK" sz="2800" b="1" dirty="0"/>
              <a:t> ISO 9001:2008</a:t>
            </a:r>
          </a:p>
          <a:p>
            <a:endParaRPr lang="sk-SK" sz="2800" dirty="0"/>
          </a:p>
          <a:p>
            <a:r>
              <a:rPr lang="sk-SK" sz="2800" b="1" dirty="0" err="1"/>
              <a:t>Industrial</a:t>
            </a:r>
            <a:r>
              <a:rPr lang="sk-SK" sz="2800" b="1" dirty="0"/>
              <a:t> </a:t>
            </a:r>
            <a:r>
              <a:rPr lang="sk-SK" sz="2800" b="1" dirty="0" err="1"/>
              <a:t>certificates</a:t>
            </a:r>
            <a:endParaRPr lang="sk-SK" sz="2800" b="1" dirty="0"/>
          </a:p>
          <a:p>
            <a:pPr lvl="2"/>
            <a:r>
              <a:rPr lang="sk-SK" sz="2200" dirty="0">
                <a:cs typeface="Arial" pitchFamily="34" charset="0"/>
              </a:rPr>
              <a:t>UL </a:t>
            </a:r>
            <a:r>
              <a:rPr lang="sk-SK" sz="2200" dirty="0" err="1">
                <a:cs typeface="Arial" pitchFamily="34" charset="0"/>
              </a:rPr>
              <a:t>certified</a:t>
            </a:r>
            <a:r>
              <a:rPr lang="sk-SK" sz="2200" dirty="0">
                <a:cs typeface="Arial" pitchFamily="34" charset="0"/>
              </a:rPr>
              <a:t> partner</a:t>
            </a:r>
          </a:p>
          <a:p>
            <a:pPr lvl="2"/>
            <a:r>
              <a:rPr lang="sk-SK" sz="2200" dirty="0">
                <a:cs typeface="Arial" pitchFamily="34" charset="0"/>
              </a:rPr>
              <a:t>ISO EN 1090 </a:t>
            </a:r>
            <a:r>
              <a:rPr lang="sk-SK" sz="2200" dirty="0" err="1">
                <a:cs typeface="Arial" pitchFamily="34" charset="0"/>
              </a:rPr>
              <a:t>certified</a:t>
            </a:r>
            <a:r>
              <a:rPr lang="sk-SK" sz="2200" dirty="0">
                <a:cs typeface="Arial" pitchFamily="34" charset="0"/>
              </a:rPr>
              <a:t> partner </a:t>
            </a:r>
          </a:p>
          <a:p>
            <a:pPr lvl="2"/>
            <a:r>
              <a:rPr lang="sk-SK" sz="2200" dirty="0" err="1">
                <a:cs typeface="Arial" pitchFamily="34" charset="0"/>
              </a:rPr>
              <a:t>Electrical</a:t>
            </a:r>
            <a:r>
              <a:rPr lang="sk-SK" sz="2200" dirty="0">
                <a:cs typeface="Arial" pitchFamily="34" charset="0"/>
              </a:rPr>
              <a:t> </a:t>
            </a:r>
            <a:r>
              <a:rPr lang="sk-SK" sz="2200" dirty="0" err="1">
                <a:cs typeface="Arial" pitchFamily="34" charset="0"/>
              </a:rPr>
              <a:t>equipment</a:t>
            </a:r>
            <a:r>
              <a:rPr lang="sk-SK" sz="2200" dirty="0">
                <a:cs typeface="Arial" pitchFamily="34" charset="0"/>
              </a:rPr>
              <a:t> CE </a:t>
            </a:r>
            <a:r>
              <a:rPr lang="sk-SK" sz="2200" dirty="0" err="1">
                <a:cs typeface="Arial" pitchFamily="34" charset="0"/>
              </a:rPr>
              <a:t>certifications</a:t>
            </a:r>
            <a:endParaRPr lang="sk-SK" sz="2200" dirty="0">
              <a:cs typeface="Arial" pitchFamily="34" charset="0"/>
            </a:endParaRPr>
          </a:p>
          <a:p>
            <a:pPr lvl="2"/>
            <a:endParaRPr lang="sk-SK" sz="2200" dirty="0">
              <a:cs typeface="Arial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54CD4A4-9FE7-4BC4-97F0-9A218A831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56157"/>
            <a:ext cx="1617730" cy="1140011"/>
          </a:xfrm>
          <a:prstGeom prst="rect">
            <a:avLst/>
          </a:prstGeom>
        </p:spPr>
      </p:pic>
      <p:sp>
        <p:nvSpPr>
          <p:cNvPr id="15" name="AutoShape 2" descr="Výsledok vyhľadávania obrázkov pre dopyt ul png logo">
            <a:extLst>
              <a:ext uri="{FF2B5EF4-FFF2-40B4-BE49-F238E27FC236}">
                <a16:creationId xmlns:a16="http://schemas.microsoft.com/office/drawing/2014/main" id="{C190F4B8-4CAC-4057-9AE3-A6E9895E4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2190750"/>
            <a:ext cx="4323928" cy="390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181E093B-F4B2-44C2-BE71-0E59D164D5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0" t="-13601" r="59586" b="-11399"/>
          <a:stretch/>
        </p:blipFill>
        <p:spPr>
          <a:xfrm>
            <a:off x="3140004" y="5356776"/>
            <a:ext cx="1617730" cy="1440445"/>
          </a:xfrm>
          <a:prstGeom prst="rect">
            <a:avLst/>
          </a:prstGeom>
        </p:spPr>
      </p:pic>
      <p:pic>
        <p:nvPicPr>
          <p:cNvPr id="1032" name="Obrázok 1031">
            <a:extLst>
              <a:ext uri="{FF2B5EF4-FFF2-40B4-BE49-F238E27FC236}">
                <a16:creationId xmlns:a16="http://schemas.microsoft.com/office/drawing/2014/main" id="{3D3385D2-E994-4D0B-8FE3-50178E11E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64" y="5556157"/>
            <a:ext cx="3145636" cy="124106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C6D170D-2610-46A5-B5E5-B73E956B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4" name="Picture 2" descr="ELMAX ZILINA">
            <a:extLst>
              <a:ext uri="{FF2B5EF4-FFF2-40B4-BE49-F238E27FC236}">
                <a16:creationId xmlns:a16="http://schemas.microsoft.com/office/drawing/2014/main" id="{3E640F67-D20E-45D3-95A1-BCA681F1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94161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1993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10.8.1993 – </a:t>
            </a:r>
            <a:r>
              <a:rPr lang="sk-SK" dirty="0" err="1"/>
              <a:t>found</a:t>
            </a:r>
            <a:r>
              <a:rPr lang="sk-SK" dirty="0"/>
              <a:t> </a:t>
            </a:r>
            <a:r>
              <a:rPr lang="sk-SK" dirty="0" err="1"/>
              <a:t>company</a:t>
            </a:r>
            <a:r>
              <a:rPr lang="sk-SK" dirty="0"/>
              <a:t> ELMAX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only sales </a:t>
            </a:r>
            <a:r>
              <a:rPr lang="sk-SK" dirty="0" err="1"/>
              <a:t>activities</a:t>
            </a:r>
            <a:endParaRPr lang="en-US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48436D71-39ED-4A09-BF09-A0E98BA2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E11A67-D1E7-4A46-9B56-CE3E3ABF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</a:rPr>
              <a:t>customer</a:t>
            </a:r>
            <a:r>
              <a:rPr lang="sk-SK" sz="3200" b="1" i="1" dirty="0">
                <a:solidFill>
                  <a:srgbClr val="002060"/>
                </a:solidFill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</a:rPr>
              <a:t>success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Zástupný symbol obsahu 81"/>
          <p:cNvGrpSpPr>
            <a:grpSpLocks noGrp="1"/>
          </p:cNvGrpSpPr>
          <p:nvPr/>
        </p:nvGrpSpPr>
        <p:grpSpPr>
          <a:xfrm>
            <a:off x="1500166" y="1285860"/>
            <a:ext cx="6572292" cy="5214974"/>
            <a:chOff x="236514" y="571480"/>
            <a:chExt cx="5851550" cy="5991245"/>
          </a:xfrm>
        </p:grpSpPr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2500298" y="1785926"/>
              <a:ext cx="357191" cy="85725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4" name="Line 93"/>
            <p:cNvSpPr>
              <a:spLocks noChangeShapeType="1"/>
            </p:cNvSpPr>
            <p:nvPr/>
          </p:nvSpPr>
          <p:spPr bwMode="auto">
            <a:xfrm>
              <a:off x="1571604" y="2071678"/>
              <a:ext cx="828675" cy="788987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5" name="Line 92"/>
            <p:cNvSpPr>
              <a:spLocks noChangeShapeType="1"/>
            </p:cNvSpPr>
            <p:nvPr/>
          </p:nvSpPr>
          <p:spPr bwMode="auto">
            <a:xfrm>
              <a:off x="1301724" y="3197227"/>
              <a:ext cx="841384" cy="160335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6" name="Line 91"/>
            <p:cNvSpPr>
              <a:spLocks noChangeShapeType="1"/>
            </p:cNvSpPr>
            <p:nvPr/>
          </p:nvSpPr>
          <p:spPr bwMode="auto">
            <a:xfrm flipV="1">
              <a:off x="1857356" y="3848416"/>
              <a:ext cx="285752" cy="80649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7" name="Line 90"/>
            <p:cNvSpPr>
              <a:spLocks noChangeShapeType="1"/>
            </p:cNvSpPr>
            <p:nvPr/>
          </p:nvSpPr>
          <p:spPr bwMode="auto">
            <a:xfrm flipV="1">
              <a:off x="1504950" y="4214817"/>
              <a:ext cx="781034" cy="677857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8" name="Line 89"/>
            <p:cNvSpPr>
              <a:spLocks noChangeShapeType="1"/>
            </p:cNvSpPr>
            <p:nvPr/>
          </p:nvSpPr>
          <p:spPr bwMode="auto">
            <a:xfrm flipV="1">
              <a:off x="2428860" y="4572006"/>
              <a:ext cx="357190" cy="1071571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 flipH="1" flipV="1">
              <a:off x="3357552" y="4572008"/>
              <a:ext cx="45719" cy="357190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 flipH="1" flipV="1">
              <a:off x="3786182" y="4357694"/>
              <a:ext cx="928694" cy="1000132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1" name="Line 81"/>
            <p:cNvSpPr>
              <a:spLocks noChangeShapeType="1"/>
            </p:cNvSpPr>
            <p:nvPr/>
          </p:nvSpPr>
          <p:spPr bwMode="auto">
            <a:xfrm flipH="1" flipV="1">
              <a:off x="4000496" y="4071942"/>
              <a:ext cx="857256" cy="14287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2" name="Line 83"/>
            <p:cNvSpPr>
              <a:spLocks noChangeShapeType="1"/>
            </p:cNvSpPr>
            <p:nvPr/>
          </p:nvSpPr>
          <p:spPr bwMode="auto">
            <a:xfrm flipH="1">
              <a:off x="4071934" y="3071810"/>
              <a:ext cx="500066" cy="214314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93" name="Line 84"/>
            <p:cNvSpPr>
              <a:spLocks noChangeShapeType="1"/>
            </p:cNvSpPr>
            <p:nvPr/>
          </p:nvSpPr>
          <p:spPr bwMode="auto">
            <a:xfrm flipH="1">
              <a:off x="3571868" y="1857364"/>
              <a:ext cx="714380" cy="857256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grpSp>
          <p:nvGrpSpPr>
            <p:cNvPr id="95" name="Group 60"/>
            <p:cNvGrpSpPr>
              <a:grpSpLocks/>
            </p:cNvGrpSpPr>
            <p:nvPr/>
          </p:nvGrpSpPr>
          <p:grpSpPr bwMode="auto">
            <a:xfrm flipH="1">
              <a:off x="4500562" y="2071680"/>
              <a:ext cx="1508125" cy="1428750"/>
              <a:chOff x="1468" y="1182"/>
              <a:chExt cx="950" cy="900"/>
            </a:xfrm>
          </p:grpSpPr>
          <p:grpSp>
            <p:nvGrpSpPr>
              <p:cNvPr id="152" name="Group 61"/>
              <p:cNvGrpSpPr>
                <a:grpSpLocks/>
              </p:cNvGrpSpPr>
              <p:nvPr/>
            </p:nvGrpSpPr>
            <p:grpSpPr bwMode="auto">
              <a:xfrm>
                <a:off x="1518" y="1182"/>
                <a:ext cx="900" cy="900"/>
                <a:chOff x="1104" y="3150"/>
                <a:chExt cx="768" cy="768"/>
              </a:xfrm>
            </p:grpSpPr>
            <p:sp>
              <p:nvSpPr>
                <p:cNvPr id="154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5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53" name="Text Box 64"/>
              <p:cNvSpPr txBox="1">
                <a:spLocks noChangeArrowheads="1"/>
              </p:cNvSpPr>
              <p:nvPr/>
            </p:nvSpPr>
            <p:spPr bwMode="auto">
              <a:xfrm>
                <a:off x="1468" y="1473"/>
                <a:ext cx="944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en-US" sz="1400" dirty="0"/>
                  <a:t>Continuous Improvement</a:t>
                </a:r>
              </a:p>
            </p:txBody>
          </p:sp>
        </p:grpSp>
        <p:grpSp>
          <p:nvGrpSpPr>
            <p:cNvPr id="96" name="Group 75"/>
            <p:cNvGrpSpPr>
              <a:grpSpLocks/>
            </p:cNvGrpSpPr>
            <p:nvPr/>
          </p:nvGrpSpPr>
          <p:grpSpPr bwMode="auto">
            <a:xfrm flipH="1">
              <a:off x="4143372" y="857232"/>
              <a:ext cx="1219200" cy="1219200"/>
              <a:chOff x="1854" y="420"/>
              <a:chExt cx="768" cy="768"/>
            </a:xfrm>
          </p:grpSpPr>
          <p:grpSp>
            <p:nvGrpSpPr>
              <p:cNvPr id="148" name="Group 76"/>
              <p:cNvGrpSpPr>
                <a:grpSpLocks/>
              </p:cNvGrpSpPr>
              <p:nvPr/>
            </p:nvGrpSpPr>
            <p:grpSpPr bwMode="auto">
              <a:xfrm>
                <a:off x="1854" y="420"/>
                <a:ext cx="768" cy="768"/>
                <a:chOff x="1104" y="3150"/>
                <a:chExt cx="768" cy="768"/>
              </a:xfrm>
            </p:grpSpPr>
            <p:sp>
              <p:nvSpPr>
                <p:cNvPr id="150" name="Oval 7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1" name="Oval 7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9" name="Text Box 79"/>
              <p:cNvSpPr txBox="1">
                <a:spLocks noChangeArrowheads="1"/>
              </p:cNvSpPr>
              <p:nvPr/>
            </p:nvSpPr>
            <p:spPr bwMode="auto">
              <a:xfrm>
                <a:off x="1889" y="602"/>
                <a:ext cx="670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 err="1"/>
                  <a:t>Own</a:t>
                </a:r>
                <a:r>
                  <a:rPr lang="sk-SK" sz="1400" dirty="0"/>
                  <a:t> </a:t>
                </a:r>
                <a:br>
                  <a:rPr lang="sk-SK" sz="1400" dirty="0"/>
                </a:br>
                <a:r>
                  <a:rPr lang="sk-SK" sz="1400" dirty="0" err="1"/>
                  <a:t>Responsibility</a:t>
                </a:r>
                <a:endParaRPr lang="en-US" sz="1400" dirty="0"/>
              </a:p>
            </p:txBody>
          </p:sp>
        </p:grpSp>
        <p:grpSp>
          <p:nvGrpSpPr>
            <p:cNvPr id="97" name="Group 10"/>
            <p:cNvGrpSpPr>
              <a:grpSpLocks/>
            </p:cNvGrpSpPr>
            <p:nvPr/>
          </p:nvGrpSpPr>
          <p:grpSpPr bwMode="auto">
            <a:xfrm flipH="1">
              <a:off x="236514" y="2581278"/>
              <a:ext cx="1066800" cy="1066800"/>
              <a:chOff x="840" y="348"/>
              <a:chExt cx="672" cy="672"/>
            </a:xfrm>
          </p:grpSpPr>
          <p:grpSp>
            <p:nvGrpSpPr>
              <p:cNvPr id="144" name="Group 11"/>
              <p:cNvGrpSpPr>
                <a:grpSpLocks/>
              </p:cNvGrpSpPr>
              <p:nvPr/>
            </p:nvGrpSpPr>
            <p:grpSpPr bwMode="auto">
              <a:xfrm>
                <a:off x="840" y="348"/>
                <a:ext cx="672" cy="672"/>
                <a:chOff x="1104" y="3150"/>
                <a:chExt cx="768" cy="768"/>
              </a:xfrm>
            </p:grpSpPr>
            <p:sp>
              <p:nvSpPr>
                <p:cNvPr id="146" name="Oval 1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5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5" name="Text Box 14"/>
              <p:cNvSpPr txBox="1">
                <a:spLocks noChangeArrowheads="1"/>
              </p:cNvSpPr>
              <p:nvPr/>
            </p:nvSpPr>
            <p:spPr bwMode="auto">
              <a:xfrm>
                <a:off x="871" y="567"/>
                <a:ext cx="601" cy="21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defTabSz="814388"/>
                <a:r>
                  <a:rPr lang="en-US" sz="1400" dirty="0"/>
                  <a:t>Innovation</a:t>
                </a:r>
                <a:r>
                  <a:rPr lang="sk-SK" sz="1400" dirty="0"/>
                  <a:t>s</a:t>
                </a:r>
                <a:endParaRPr lang="en-US" sz="1400" dirty="0"/>
              </a:p>
            </p:txBody>
          </p:sp>
        </p:grpSp>
        <p:grpSp>
          <p:nvGrpSpPr>
            <p:cNvPr id="98" name="Group 15"/>
            <p:cNvGrpSpPr>
              <a:grpSpLocks/>
            </p:cNvGrpSpPr>
            <p:nvPr/>
          </p:nvGrpSpPr>
          <p:grpSpPr bwMode="auto">
            <a:xfrm flipH="1">
              <a:off x="928662" y="3643314"/>
              <a:ext cx="971550" cy="971550"/>
              <a:chOff x="1182" y="2034"/>
              <a:chExt cx="768" cy="768"/>
            </a:xfrm>
          </p:grpSpPr>
          <p:grpSp>
            <p:nvGrpSpPr>
              <p:cNvPr id="140" name="Group 16"/>
              <p:cNvGrpSpPr>
                <a:grpSpLocks/>
              </p:cNvGrpSpPr>
              <p:nvPr/>
            </p:nvGrpSpPr>
            <p:grpSpPr bwMode="auto">
              <a:xfrm>
                <a:off x="1182" y="2034"/>
                <a:ext cx="768" cy="768"/>
                <a:chOff x="1104" y="3150"/>
                <a:chExt cx="768" cy="768"/>
              </a:xfrm>
            </p:grpSpPr>
            <p:sp>
              <p:nvSpPr>
                <p:cNvPr id="142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3" name="Oval 1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1" name="Text Box 19"/>
              <p:cNvSpPr txBox="1">
                <a:spLocks noChangeArrowheads="1"/>
              </p:cNvSpPr>
              <p:nvPr/>
            </p:nvSpPr>
            <p:spPr bwMode="auto">
              <a:xfrm>
                <a:off x="1204" y="2201"/>
                <a:ext cx="690" cy="46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en-US" sz="1400" dirty="0"/>
                  <a:t>Quality Team</a:t>
                </a:r>
              </a:p>
            </p:txBody>
          </p:sp>
        </p:grpSp>
        <p:grpSp>
          <p:nvGrpSpPr>
            <p:cNvPr id="99" name="Group 30"/>
            <p:cNvGrpSpPr>
              <a:grpSpLocks/>
            </p:cNvGrpSpPr>
            <p:nvPr/>
          </p:nvGrpSpPr>
          <p:grpSpPr bwMode="auto">
            <a:xfrm flipH="1">
              <a:off x="1833563" y="5629275"/>
              <a:ext cx="933450" cy="933450"/>
              <a:chOff x="4146" y="2352"/>
              <a:chExt cx="672" cy="672"/>
            </a:xfrm>
          </p:grpSpPr>
          <p:grpSp>
            <p:nvGrpSpPr>
              <p:cNvPr id="136" name="Group 31"/>
              <p:cNvGrpSpPr>
                <a:grpSpLocks/>
              </p:cNvGrpSpPr>
              <p:nvPr/>
            </p:nvGrpSpPr>
            <p:grpSpPr bwMode="auto">
              <a:xfrm>
                <a:off x="4146" y="2352"/>
                <a:ext cx="672" cy="672"/>
                <a:chOff x="1104" y="3150"/>
                <a:chExt cx="768" cy="768"/>
              </a:xfrm>
            </p:grpSpPr>
            <p:sp>
              <p:nvSpPr>
                <p:cNvPr id="138" name="Oval 32"/>
                <p:cNvSpPr>
                  <a:spLocks noChangeArrowheads="1"/>
                </p:cNvSpPr>
                <p:nvPr/>
              </p:nvSpPr>
              <p:spPr bwMode="auto">
                <a:xfrm flipV="1">
                  <a:off x="1129" y="3175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Oval 3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Text Box 34"/>
              <p:cNvSpPr txBox="1">
                <a:spLocks noChangeArrowheads="1"/>
              </p:cNvSpPr>
              <p:nvPr/>
            </p:nvSpPr>
            <p:spPr bwMode="auto">
              <a:xfrm>
                <a:off x="4334" y="2551"/>
                <a:ext cx="306" cy="24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defTabSz="814388"/>
                <a:r>
                  <a:rPr lang="sk-SK" sz="1400" dirty="0"/>
                  <a:t> </a:t>
                </a:r>
                <a:r>
                  <a:rPr lang="sk-SK" sz="1400" dirty="0" err="1"/>
                  <a:t>Fun</a:t>
                </a:r>
                <a:endParaRPr lang="en-US" sz="1400" dirty="0"/>
              </a:p>
            </p:txBody>
          </p:sp>
        </p:grpSp>
        <p:grpSp>
          <p:nvGrpSpPr>
            <p:cNvPr id="100" name="Group 35"/>
            <p:cNvGrpSpPr>
              <a:grpSpLocks/>
            </p:cNvGrpSpPr>
            <p:nvPr/>
          </p:nvGrpSpPr>
          <p:grpSpPr bwMode="auto">
            <a:xfrm flipH="1">
              <a:off x="4571995" y="5214955"/>
              <a:ext cx="1000126" cy="1000126"/>
              <a:chOff x="2306" y="3478"/>
              <a:chExt cx="630" cy="630"/>
            </a:xfrm>
          </p:grpSpPr>
          <p:grpSp>
            <p:nvGrpSpPr>
              <p:cNvPr id="132" name="Group 36"/>
              <p:cNvGrpSpPr>
                <a:grpSpLocks/>
              </p:cNvGrpSpPr>
              <p:nvPr/>
            </p:nvGrpSpPr>
            <p:grpSpPr bwMode="auto">
              <a:xfrm>
                <a:off x="2306" y="3478"/>
                <a:ext cx="630" cy="630"/>
                <a:chOff x="1104" y="3150"/>
                <a:chExt cx="768" cy="768"/>
              </a:xfrm>
            </p:grpSpPr>
            <p:sp>
              <p:nvSpPr>
                <p:cNvPr id="134" name="Oval 3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Oval 3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3" name="Text Box 39"/>
              <p:cNvSpPr txBox="1">
                <a:spLocks noChangeArrowheads="1"/>
              </p:cNvSpPr>
              <p:nvPr/>
            </p:nvSpPr>
            <p:spPr bwMode="auto">
              <a:xfrm>
                <a:off x="2360" y="3626"/>
                <a:ext cx="528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en-US" sz="1400" dirty="0"/>
                  <a:t>Drive Change</a:t>
                </a:r>
              </a:p>
            </p:txBody>
          </p:sp>
        </p:grpSp>
        <p:grpSp>
          <p:nvGrpSpPr>
            <p:cNvPr id="101" name="Group 40"/>
            <p:cNvGrpSpPr>
              <a:grpSpLocks/>
            </p:cNvGrpSpPr>
            <p:nvPr/>
          </p:nvGrpSpPr>
          <p:grpSpPr bwMode="auto">
            <a:xfrm flipH="1">
              <a:off x="334957" y="4718052"/>
              <a:ext cx="1390651" cy="1390651"/>
              <a:chOff x="4752" y="1668"/>
              <a:chExt cx="876" cy="876"/>
            </a:xfrm>
          </p:grpSpPr>
          <p:grpSp>
            <p:nvGrpSpPr>
              <p:cNvPr id="128" name="Group 41"/>
              <p:cNvGrpSpPr>
                <a:grpSpLocks/>
              </p:cNvGrpSpPr>
              <p:nvPr/>
            </p:nvGrpSpPr>
            <p:grpSpPr bwMode="auto">
              <a:xfrm>
                <a:off x="4752" y="1668"/>
                <a:ext cx="876" cy="876"/>
                <a:chOff x="1104" y="3150"/>
                <a:chExt cx="768" cy="768"/>
              </a:xfrm>
            </p:grpSpPr>
            <p:sp>
              <p:nvSpPr>
                <p:cNvPr id="130" name="Oval 4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Oval 4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9" name="Text Box 44"/>
              <p:cNvSpPr txBox="1">
                <a:spLocks noChangeArrowheads="1"/>
              </p:cNvSpPr>
              <p:nvPr/>
            </p:nvSpPr>
            <p:spPr bwMode="auto">
              <a:xfrm>
                <a:off x="4819" y="1848"/>
                <a:ext cx="751" cy="52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 err="1"/>
                  <a:t>Enhancement</a:t>
                </a:r>
                <a:r>
                  <a:rPr lang="sk-SK" sz="1400" dirty="0"/>
                  <a:t> </a:t>
                </a:r>
                <a:r>
                  <a:rPr lang="sk-SK" sz="1400" dirty="0" err="1"/>
                  <a:t>of</a:t>
                </a:r>
                <a:r>
                  <a:rPr lang="sk-SK" sz="1400" dirty="0"/>
                  <a:t> </a:t>
                </a:r>
                <a:r>
                  <a:rPr lang="sk-SK" sz="1400" dirty="0" err="1"/>
                  <a:t>the</a:t>
                </a:r>
                <a:r>
                  <a:rPr lang="sk-SK" sz="1400" dirty="0"/>
                  <a:t> </a:t>
                </a:r>
                <a:r>
                  <a:rPr lang="sk-SK" sz="1400" dirty="0" err="1"/>
                  <a:t>market</a:t>
                </a:r>
                <a:r>
                  <a:rPr lang="sk-SK" sz="1400" dirty="0"/>
                  <a:t> </a:t>
                </a:r>
                <a:r>
                  <a:rPr lang="sk-SK" sz="1400" dirty="0" err="1"/>
                  <a:t>position</a:t>
                </a:r>
                <a:endParaRPr lang="en-US" sz="1400" dirty="0"/>
              </a:p>
            </p:txBody>
          </p:sp>
        </p:grpSp>
        <p:grpSp>
          <p:nvGrpSpPr>
            <p:cNvPr id="102" name="Group 55"/>
            <p:cNvGrpSpPr>
              <a:grpSpLocks/>
            </p:cNvGrpSpPr>
            <p:nvPr/>
          </p:nvGrpSpPr>
          <p:grpSpPr bwMode="auto">
            <a:xfrm flipH="1">
              <a:off x="4816475" y="3643314"/>
              <a:ext cx="1271589" cy="1219200"/>
              <a:chOff x="149" y="2130"/>
              <a:chExt cx="801" cy="768"/>
            </a:xfrm>
          </p:grpSpPr>
          <p:grpSp>
            <p:nvGrpSpPr>
              <p:cNvPr id="124" name="Group 56"/>
              <p:cNvGrpSpPr>
                <a:grpSpLocks/>
              </p:cNvGrpSpPr>
              <p:nvPr/>
            </p:nvGrpSpPr>
            <p:grpSpPr bwMode="auto">
              <a:xfrm>
                <a:off x="156" y="2130"/>
                <a:ext cx="768" cy="768"/>
                <a:chOff x="1104" y="3150"/>
                <a:chExt cx="768" cy="768"/>
              </a:xfrm>
            </p:grpSpPr>
            <p:sp>
              <p:nvSpPr>
                <p:cNvPr id="126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5" name="Text Box 59"/>
              <p:cNvSpPr txBox="1">
                <a:spLocks noChangeArrowheads="1"/>
              </p:cNvSpPr>
              <p:nvPr/>
            </p:nvSpPr>
            <p:spPr bwMode="auto">
              <a:xfrm>
                <a:off x="149" y="2315"/>
                <a:ext cx="801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 err="1"/>
                  <a:t>Contribution</a:t>
                </a:r>
                <a:r>
                  <a:rPr lang="sk-SK" sz="1400" dirty="0"/>
                  <a:t> to </a:t>
                </a:r>
                <a:r>
                  <a:rPr lang="sk-SK" sz="1400" dirty="0" err="1"/>
                  <a:t>the</a:t>
                </a:r>
                <a:r>
                  <a:rPr lang="sk-SK" sz="1400" dirty="0"/>
                  <a:t> profit</a:t>
                </a:r>
                <a:endParaRPr lang="en-US" sz="1400" dirty="0"/>
              </a:p>
            </p:txBody>
          </p:sp>
        </p:grpSp>
        <p:grpSp>
          <p:nvGrpSpPr>
            <p:cNvPr id="103" name="Group 40"/>
            <p:cNvGrpSpPr>
              <a:grpSpLocks/>
            </p:cNvGrpSpPr>
            <p:nvPr/>
          </p:nvGrpSpPr>
          <p:grpSpPr bwMode="auto">
            <a:xfrm flipH="1">
              <a:off x="2714605" y="4929200"/>
              <a:ext cx="1390651" cy="1390651"/>
              <a:chOff x="4752" y="1668"/>
              <a:chExt cx="876" cy="876"/>
            </a:xfrm>
          </p:grpSpPr>
          <p:grpSp>
            <p:nvGrpSpPr>
              <p:cNvPr id="120" name="Group 41"/>
              <p:cNvGrpSpPr>
                <a:grpSpLocks/>
              </p:cNvGrpSpPr>
              <p:nvPr/>
            </p:nvGrpSpPr>
            <p:grpSpPr bwMode="auto">
              <a:xfrm>
                <a:off x="4752" y="1668"/>
                <a:ext cx="876" cy="876"/>
                <a:chOff x="1104" y="3150"/>
                <a:chExt cx="768" cy="768"/>
              </a:xfrm>
            </p:grpSpPr>
            <p:sp>
              <p:nvSpPr>
                <p:cNvPr id="122" name="Oval 4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3" name="Oval 4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1" name="Text Box 44"/>
              <p:cNvSpPr txBox="1">
                <a:spLocks noChangeArrowheads="1"/>
              </p:cNvSpPr>
              <p:nvPr/>
            </p:nvSpPr>
            <p:spPr bwMode="auto">
              <a:xfrm>
                <a:off x="4862" y="1922"/>
                <a:ext cx="684" cy="37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 lIns="82124" tIns="41061" rIns="82124" bIns="41061">
                <a:spAutoFit/>
              </a:bodyPr>
              <a:lstStyle/>
              <a:p>
                <a:pPr defTabSz="814388"/>
                <a:r>
                  <a:rPr lang="sk-SK" sz="1400" dirty="0" err="1"/>
                  <a:t>Collaboration</a:t>
                </a:r>
                <a:r>
                  <a:rPr lang="sk-SK" sz="1400" dirty="0"/>
                  <a:t>/</a:t>
                </a:r>
              </a:p>
              <a:p>
                <a:pPr algn="ctr" defTabSz="814388"/>
                <a:r>
                  <a:rPr lang="sk-SK" sz="1400" dirty="0" err="1"/>
                  <a:t>Teamwork</a:t>
                </a:r>
                <a:endParaRPr lang="en-US" sz="1400" dirty="0"/>
              </a:p>
            </p:txBody>
          </p:sp>
        </p:grpSp>
        <p:grpSp>
          <p:nvGrpSpPr>
            <p:cNvPr id="104" name="Group 45"/>
            <p:cNvGrpSpPr>
              <a:grpSpLocks/>
            </p:cNvGrpSpPr>
            <p:nvPr/>
          </p:nvGrpSpPr>
          <p:grpSpPr bwMode="auto">
            <a:xfrm flipH="1">
              <a:off x="239699" y="882642"/>
              <a:ext cx="1631950" cy="1428750"/>
              <a:chOff x="4543" y="660"/>
              <a:chExt cx="1028" cy="900"/>
            </a:xfrm>
          </p:grpSpPr>
          <p:grpSp>
            <p:nvGrpSpPr>
              <p:cNvPr id="116" name="Group 46"/>
              <p:cNvGrpSpPr>
                <a:grpSpLocks/>
              </p:cNvGrpSpPr>
              <p:nvPr/>
            </p:nvGrpSpPr>
            <p:grpSpPr bwMode="auto">
              <a:xfrm>
                <a:off x="4608" y="660"/>
                <a:ext cx="900" cy="900"/>
                <a:chOff x="1104" y="3150"/>
                <a:chExt cx="768" cy="768"/>
              </a:xfrm>
            </p:grpSpPr>
            <p:sp>
              <p:nvSpPr>
                <p:cNvPr id="118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9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7" name="Text Box 49"/>
              <p:cNvSpPr txBox="1">
                <a:spLocks noChangeArrowheads="1"/>
              </p:cNvSpPr>
              <p:nvPr/>
            </p:nvSpPr>
            <p:spPr bwMode="auto">
              <a:xfrm>
                <a:off x="4543" y="939"/>
                <a:ext cx="1028" cy="52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>
                <a:spAutoFit/>
              </a:bodyPr>
              <a:lstStyle/>
              <a:p>
                <a:pPr algn="ctr" defTabSz="814388"/>
                <a:r>
                  <a:rPr lang="en-US" sz="1400" dirty="0"/>
                  <a:t>Open </a:t>
                </a:r>
                <a:endParaRPr lang="sk-SK" sz="1400" dirty="0"/>
              </a:p>
              <a:p>
                <a:pPr algn="ctr" defTabSz="814388"/>
                <a:r>
                  <a:rPr lang="en-US" sz="1400" dirty="0"/>
                  <a:t>Communication</a:t>
                </a:r>
              </a:p>
              <a:p>
                <a:pPr algn="ctr" defTabSz="814388"/>
                <a:endParaRPr lang="en-US" sz="1400" dirty="0"/>
              </a:p>
            </p:txBody>
          </p:sp>
        </p:grpSp>
        <p:grpSp>
          <p:nvGrpSpPr>
            <p:cNvPr id="105" name="Group 70"/>
            <p:cNvGrpSpPr>
              <a:grpSpLocks/>
            </p:cNvGrpSpPr>
            <p:nvPr/>
          </p:nvGrpSpPr>
          <p:grpSpPr bwMode="auto">
            <a:xfrm flipH="1">
              <a:off x="1785918" y="571480"/>
              <a:ext cx="1219200" cy="1219200"/>
              <a:chOff x="2772" y="396"/>
              <a:chExt cx="768" cy="768"/>
            </a:xfrm>
          </p:grpSpPr>
          <p:grpSp>
            <p:nvGrpSpPr>
              <p:cNvPr id="112" name="Group 71"/>
              <p:cNvGrpSpPr>
                <a:grpSpLocks/>
              </p:cNvGrpSpPr>
              <p:nvPr/>
            </p:nvGrpSpPr>
            <p:grpSpPr bwMode="auto">
              <a:xfrm>
                <a:off x="2772" y="396"/>
                <a:ext cx="768" cy="768"/>
                <a:chOff x="1104" y="3150"/>
                <a:chExt cx="768" cy="768"/>
              </a:xfrm>
            </p:grpSpPr>
            <p:sp>
              <p:nvSpPr>
                <p:cNvPr id="114" name="Oval 72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5000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5" name="Oval 73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3" name="Text Box 74"/>
              <p:cNvSpPr txBox="1">
                <a:spLocks noChangeArrowheads="1"/>
              </p:cNvSpPr>
              <p:nvPr/>
            </p:nvSpPr>
            <p:spPr bwMode="auto">
              <a:xfrm>
                <a:off x="2913" y="499"/>
                <a:ext cx="481" cy="52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en-US" sz="1400" dirty="0"/>
                  <a:t>Trust/</a:t>
                </a:r>
                <a:br>
                  <a:rPr lang="en-US" sz="1400" dirty="0"/>
                </a:br>
                <a:r>
                  <a:rPr lang="en-US" sz="1400" dirty="0"/>
                  <a:t>Fairness/</a:t>
                </a:r>
                <a:br>
                  <a:rPr lang="en-US" sz="1400" dirty="0"/>
                </a:br>
                <a:r>
                  <a:rPr lang="en-US" sz="1400" dirty="0"/>
                  <a:t>Integrity</a:t>
                </a:r>
              </a:p>
            </p:txBody>
          </p:sp>
        </p:grpSp>
        <p:sp>
          <p:nvSpPr>
            <p:cNvPr id="106" name="Line 80"/>
            <p:cNvSpPr>
              <a:spLocks noChangeShapeType="1"/>
            </p:cNvSpPr>
            <p:nvPr/>
          </p:nvSpPr>
          <p:spPr bwMode="auto">
            <a:xfrm flipH="1">
              <a:off x="3143240" y="2143116"/>
              <a:ext cx="142876" cy="428628"/>
            </a:xfrm>
            <a:prstGeom prst="line">
              <a:avLst/>
            </a:prstGeom>
            <a:noFill/>
            <a:ln w="19050">
              <a:solidFill>
                <a:srgbClr val="89A424"/>
              </a:solidFill>
              <a:round/>
              <a:headEnd/>
              <a:tailEnd/>
            </a:ln>
          </p:spPr>
          <p:txBody>
            <a:bodyPr wrap="square" lIns="82124" tIns="41061" rIns="82124" bIns="41061" anchor="ctr">
              <a:spAutoFit/>
            </a:bodyPr>
            <a:lstStyle/>
            <a:p>
              <a:endParaRPr lang="en-US" dirty="0"/>
            </a:p>
          </p:txBody>
        </p:sp>
        <p:grpSp>
          <p:nvGrpSpPr>
            <p:cNvPr id="107" name="Group 15"/>
            <p:cNvGrpSpPr>
              <a:grpSpLocks/>
            </p:cNvGrpSpPr>
            <p:nvPr/>
          </p:nvGrpSpPr>
          <p:grpSpPr bwMode="auto">
            <a:xfrm flipH="1">
              <a:off x="2971268" y="1214422"/>
              <a:ext cx="1000646" cy="971550"/>
              <a:chOff x="1182" y="2034"/>
              <a:chExt cx="791" cy="768"/>
            </a:xfrm>
          </p:grpSpPr>
          <p:grpSp>
            <p:nvGrpSpPr>
              <p:cNvPr id="108" name="Group 16"/>
              <p:cNvGrpSpPr>
                <a:grpSpLocks/>
              </p:cNvGrpSpPr>
              <p:nvPr/>
            </p:nvGrpSpPr>
            <p:grpSpPr bwMode="auto">
              <a:xfrm>
                <a:off x="1182" y="2034"/>
                <a:ext cx="768" cy="768"/>
                <a:chOff x="1104" y="3150"/>
                <a:chExt cx="768" cy="768"/>
              </a:xfrm>
            </p:grpSpPr>
            <p:sp>
              <p:nvSpPr>
                <p:cNvPr id="110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1128" y="3174"/>
                  <a:ext cx="720" cy="72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54901"/>
                  </a:schemeClr>
                </a:solidFill>
                <a:ln w="1905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Oval 18"/>
                <p:cNvSpPr>
                  <a:spLocks noChangeArrowheads="1"/>
                </p:cNvSpPr>
                <p:nvPr/>
              </p:nvSpPr>
              <p:spPr bwMode="auto">
                <a:xfrm flipV="1">
                  <a:off x="1104" y="3150"/>
                  <a:ext cx="768" cy="768"/>
                </a:xfrm>
                <a:prstGeom prst="ellipse">
                  <a:avLst/>
                </a:prstGeom>
                <a:noFill/>
                <a:ln w="19050" algn="ctr">
                  <a:solidFill>
                    <a:srgbClr val="89A424"/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09" name="Text Box 19"/>
              <p:cNvSpPr txBox="1">
                <a:spLocks noChangeArrowheads="1"/>
              </p:cNvSpPr>
              <p:nvPr/>
            </p:nvSpPr>
            <p:spPr bwMode="auto">
              <a:xfrm>
                <a:off x="1219" y="2239"/>
                <a:ext cx="754" cy="271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2124" tIns="41061" rIns="82124" bIns="41061">
                <a:spAutoFit/>
              </a:bodyPr>
              <a:lstStyle/>
              <a:p>
                <a:pPr algn="ctr" defTabSz="814388"/>
                <a:r>
                  <a:rPr lang="sk-SK" sz="1400" dirty="0"/>
                  <a:t>  </a:t>
                </a:r>
                <a:r>
                  <a:rPr lang="sk-SK" sz="1400" dirty="0" err="1"/>
                  <a:t>Feedback</a:t>
                </a:r>
                <a:endParaRPr lang="en-US" sz="1400" dirty="0"/>
              </a:p>
            </p:txBody>
          </p:sp>
        </p:grpSp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92EF5D16-2F87-490D-A019-F868A508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8" name="Picture 2" descr="ELMAX ZILINA">
            <a:extLst>
              <a:ext uri="{FF2B5EF4-FFF2-40B4-BE49-F238E27FC236}">
                <a16:creationId xmlns:a16="http://schemas.microsoft.com/office/drawing/2014/main" id="{7DC10279-4C8D-4BA1-B587-D5A6E4F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sk-SK" sz="2200" dirty="0" err="1"/>
              <a:t>Switchboards</a:t>
            </a:r>
            <a:endParaRPr lang="sk-SK" sz="2200" dirty="0"/>
          </a:p>
          <a:p>
            <a:pPr>
              <a:spcAft>
                <a:spcPts val="800"/>
              </a:spcAft>
            </a:pPr>
            <a:r>
              <a:rPr lang="sk-SK" sz="2200" dirty="0" err="1"/>
              <a:t>Control</a:t>
            </a:r>
            <a:r>
              <a:rPr lang="sk-SK" sz="2200" dirty="0"/>
              <a:t> </a:t>
            </a:r>
            <a:r>
              <a:rPr lang="sk-SK" sz="2200" dirty="0" err="1"/>
              <a:t>panels</a:t>
            </a:r>
            <a:endParaRPr lang="sk-SK" sz="2200" dirty="0"/>
          </a:p>
          <a:p>
            <a:pPr>
              <a:spcAft>
                <a:spcPts val="800"/>
              </a:spcAft>
            </a:pPr>
            <a:r>
              <a:rPr lang="sk-SK" sz="2200" dirty="0" err="1"/>
              <a:t>Low</a:t>
            </a:r>
            <a:r>
              <a:rPr lang="sk-SK" sz="2200" dirty="0"/>
              <a:t> </a:t>
            </a:r>
            <a:r>
              <a:rPr lang="sk-SK" sz="2200" dirty="0" err="1"/>
              <a:t>voltage</a:t>
            </a:r>
            <a:r>
              <a:rPr lang="sk-SK" sz="2200" dirty="0"/>
              <a:t> </a:t>
            </a:r>
            <a:r>
              <a:rPr lang="sk-SK" sz="2200" dirty="0" err="1"/>
              <a:t>aplications</a:t>
            </a:r>
            <a:r>
              <a:rPr lang="sk-SK" sz="2200" dirty="0"/>
              <a:t> </a:t>
            </a:r>
            <a:r>
              <a:rPr lang="sk-SK" sz="2200" dirty="0">
                <a:cs typeface="Arial" pitchFamily="34" charset="0"/>
              </a:rPr>
              <a:t>(</a:t>
            </a:r>
            <a:r>
              <a:rPr lang="sk-SK" sz="2200" dirty="0" err="1">
                <a:cs typeface="Arial" pitchFamily="34" charset="0"/>
              </a:rPr>
              <a:t>up</a:t>
            </a:r>
            <a:r>
              <a:rPr lang="sk-SK" sz="2200" dirty="0">
                <a:cs typeface="Arial" pitchFamily="34" charset="0"/>
              </a:rPr>
              <a:t> to 1000V / 2500A)</a:t>
            </a:r>
          </a:p>
          <a:p>
            <a:pPr>
              <a:spcAft>
                <a:spcPts val="800"/>
              </a:spcAft>
            </a:pPr>
            <a:r>
              <a:rPr lang="sk-SK" sz="2200" dirty="0"/>
              <a:t>Standard </a:t>
            </a:r>
            <a:r>
              <a:rPr lang="sk-SK" sz="2200" dirty="0" err="1"/>
              <a:t>production</a:t>
            </a:r>
            <a:endParaRPr lang="sk-SK" sz="2200" dirty="0"/>
          </a:p>
          <a:p>
            <a:pPr>
              <a:spcAft>
                <a:spcPts val="800"/>
              </a:spcAft>
            </a:pPr>
            <a:r>
              <a:rPr lang="sk-SK" sz="2200" dirty="0" err="1"/>
              <a:t>Custom</a:t>
            </a:r>
            <a:r>
              <a:rPr lang="sk-SK" sz="2200" dirty="0"/>
              <a:t> </a:t>
            </a:r>
            <a:r>
              <a:rPr lang="sk-SK" sz="2200" dirty="0" err="1"/>
              <a:t>production</a:t>
            </a:r>
            <a:endParaRPr lang="sk-SK" sz="2200" dirty="0"/>
          </a:p>
          <a:p>
            <a:pPr>
              <a:spcAft>
                <a:spcPts val="800"/>
              </a:spcAft>
            </a:pPr>
            <a:r>
              <a:rPr lang="sk-SK" sz="2200" dirty="0" err="1"/>
              <a:t>Renowned</a:t>
            </a:r>
            <a:r>
              <a:rPr lang="sk-SK" sz="2200" dirty="0"/>
              <a:t> </a:t>
            </a:r>
            <a:r>
              <a:rPr lang="sk-SK" sz="2200" dirty="0" err="1"/>
              <a:t>supliers</a:t>
            </a:r>
            <a:r>
              <a:rPr lang="sk-SK" sz="2200" dirty="0"/>
              <a:t> </a:t>
            </a:r>
            <a:r>
              <a:rPr lang="sk-SK" sz="2200" dirty="0" err="1"/>
              <a:t>components</a:t>
            </a:r>
            <a:r>
              <a:rPr lang="sk-SK" sz="2200" dirty="0"/>
              <a:t> </a:t>
            </a:r>
            <a:r>
              <a:rPr lang="sk-SK" sz="2200" dirty="0" err="1"/>
              <a:t>used</a:t>
            </a:r>
            <a:r>
              <a:rPr lang="sk-SK" sz="2200" dirty="0"/>
              <a:t> </a:t>
            </a:r>
          </a:p>
          <a:p>
            <a:pPr>
              <a:spcAft>
                <a:spcPts val="800"/>
              </a:spcAft>
              <a:buNone/>
            </a:pPr>
            <a:r>
              <a:rPr lang="sk-SK" sz="2200" dirty="0">
                <a:cs typeface="Arial" pitchFamily="34" charset="0"/>
              </a:rPr>
              <a:t>	(Siemens, Schneider, </a:t>
            </a:r>
            <a:r>
              <a:rPr lang="sk-SK" sz="2200" dirty="0" err="1">
                <a:solidFill>
                  <a:srgbClr val="002060"/>
                </a:solidFill>
                <a:cs typeface="Arial" pitchFamily="34" charset="0"/>
              </a:rPr>
              <a:t>Eaton</a:t>
            </a:r>
            <a:r>
              <a:rPr lang="sk-SK" sz="2200" dirty="0">
                <a:cs typeface="Arial" pitchFamily="34" charset="0"/>
              </a:rPr>
              <a:t>...)</a:t>
            </a:r>
          </a:p>
          <a:p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94517"/>
            <a:ext cx="4020689" cy="226163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B9E94D9-F960-4137-A4B2-151CFBDB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1ECD3C9F-6AFF-42A3-906E-861874AB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39839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24D1976-DF5A-4D5D-8E26-D5686D88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" y="42847"/>
            <a:ext cx="4186382" cy="279092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C7DF9A7-8422-4E58-B8A6-5B495A710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101"/>
            <a:ext cx="3931139" cy="277460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2E1AE11-5005-4131-84B8-9795CE371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" y="2810706"/>
            <a:ext cx="2062708" cy="402530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639555BF-13ED-4478-98E4-D0F5DAB23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63" y="2810706"/>
            <a:ext cx="3014601" cy="402530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B87E3B9-25BD-4149-A0FC-6F14DB4A0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08" y="31461"/>
            <a:ext cx="1863592" cy="278388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889EDF78-3695-4285-B95C-94E18BADA8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26" y="2822237"/>
            <a:ext cx="3936674" cy="401377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86881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lvl="0"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sheet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metal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processing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697427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sk-SK" sz="2200" dirty="0" err="1"/>
              <a:t>Modern</a:t>
            </a:r>
            <a:r>
              <a:rPr lang="sk-SK" sz="2200" dirty="0"/>
              <a:t> </a:t>
            </a:r>
            <a:r>
              <a:rPr lang="sk-SK" sz="2200" dirty="0" err="1"/>
              <a:t>processing</a:t>
            </a:r>
            <a:r>
              <a:rPr lang="sk-SK" sz="2200" dirty="0"/>
              <a:t> </a:t>
            </a:r>
            <a:r>
              <a:rPr lang="sk-SK" sz="2200" dirty="0" err="1"/>
              <a:t>technologies</a:t>
            </a:r>
            <a:endParaRPr lang="sk-SK" sz="2200" dirty="0"/>
          </a:p>
          <a:p>
            <a:pPr>
              <a:lnSpc>
                <a:spcPct val="170000"/>
              </a:lnSpc>
            </a:pPr>
            <a:r>
              <a:rPr lang="sk-SK" sz="2200" dirty="0"/>
              <a:t>Software design </a:t>
            </a:r>
            <a:r>
              <a:rPr lang="sk-SK" sz="2200" dirty="0" err="1"/>
              <a:t>tools</a:t>
            </a:r>
            <a:endParaRPr lang="sk-SK" sz="2200" dirty="0"/>
          </a:p>
          <a:p>
            <a:pPr>
              <a:lnSpc>
                <a:spcPct val="170000"/>
              </a:lnSpc>
            </a:pPr>
            <a:r>
              <a:rPr lang="sk-SK" sz="2200" dirty="0"/>
              <a:t>CNC </a:t>
            </a:r>
            <a:r>
              <a:rPr lang="sk-SK" sz="2200" dirty="0" err="1"/>
              <a:t>machines</a:t>
            </a:r>
            <a:endParaRPr lang="sk-SK" sz="2200" dirty="0"/>
          </a:p>
          <a:p>
            <a:pPr>
              <a:lnSpc>
                <a:spcPct val="170000"/>
              </a:lnSpc>
            </a:pPr>
            <a:r>
              <a:rPr lang="sk-SK" sz="2200" dirty="0" err="1"/>
              <a:t>Precise</a:t>
            </a:r>
            <a:r>
              <a:rPr lang="sk-SK" sz="2200" dirty="0"/>
              <a:t>, </a:t>
            </a:r>
            <a:r>
              <a:rPr lang="sk-SK" sz="2200" dirty="0" err="1"/>
              <a:t>fast</a:t>
            </a:r>
            <a:r>
              <a:rPr lang="sk-SK" sz="2200" dirty="0"/>
              <a:t>, </a:t>
            </a:r>
            <a:r>
              <a:rPr lang="sk-SK" sz="2200" dirty="0" err="1"/>
              <a:t>high</a:t>
            </a:r>
            <a:r>
              <a:rPr lang="sk-SK" sz="2200" dirty="0"/>
              <a:t> </a:t>
            </a:r>
            <a:r>
              <a:rPr lang="sk-SK" sz="2200" dirty="0" err="1"/>
              <a:t>quality</a:t>
            </a:r>
            <a:endParaRPr lang="sk-SK" sz="2200" dirty="0"/>
          </a:p>
          <a:p>
            <a:pPr>
              <a:lnSpc>
                <a:spcPct val="170000"/>
              </a:lnSpc>
            </a:pPr>
            <a:r>
              <a:rPr lang="sk-SK" sz="2200" dirty="0"/>
              <a:t>Standard and </a:t>
            </a:r>
            <a:r>
              <a:rPr lang="sk-SK" sz="2200" dirty="0" err="1"/>
              <a:t>custom</a:t>
            </a:r>
            <a:r>
              <a:rPr lang="sk-SK" sz="2200" dirty="0"/>
              <a:t> </a:t>
            </a:r>
            <a:r>
              <a:rPr lang="sk-SK" sz="2200" dirty="0" err="1"/>
              <a:t>production</a:t>
            </a:r>
            <a:endParaRPr lang="sk-SK" sz="2200" dirty="0"/>
          </a:p>
          <a:p>
            <a:pPr>
              <a:buNone/>
            </a:pPr>
            <a:endParaRPr lang="sk-SK" sz="22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3573978-918C-4335-9CC8-0111E0730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01" y="1002822"/>
            <a:ext cx="3481875" cy="263691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2C51002-117B-47A8-BDB1-0754C192B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01" y="4086283"/>
            <a:ext cx="3386459" cy="255439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0E8A7C6-16B1-4E22-8EAD-75B1D085FB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36732"/>
            <a:ext cx="2583442" cy="22872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DACCA4-A10B-4C9E-9254-0EB3B5CE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9" name="Picture 2" descr="ELMAX ZILINA">
            <a:extLst>
              <a:ext uri="{FF2B5EF4-FFF2-40B4-BE49-F238E27FC236}">
                <a16:creationId xmlns:a16="http://schemas.microsoft.com/office/drawing/2014/main" id="{EDA22920-F274-44BD-A69C-B7B2E6CD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aminar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boxes and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devices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5DA8E3F-8A4A-4C69-9B2B-259F0EA9D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3104"/>
            <a:ext cx="8003232" cy="81376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50"/>
              </a:spcBef>
            </a:pPr>
            <a:r>
              <a:rPr lang="sk-SK" dirty="0"/>
              <a:t>F</a:t>
            </a:r>
            <a:r>
              <a:rPr lang="en-US" dirty="0"/>
              <a:t>or health service, food industry, pharmaceuticals and chemical industry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457200" y="2564903"/>
            <a:ext cx="4690864" cy="3561260"/>
          </a:xfrm>
        </p:spPr>
        <p:txBody>
          <a:bodyPr>
            <a:noAutofit/>
          </a:bodyPr>
          <a:lstStyle/>
          <a:p>
            <a:pPr lvl="0"/>
            <a:r>
              <a:rPr lang="sk-SK" sz="1600" dirty="0"/>
              <a:t>C</a:t>
            </a:r>
            <a:r>
              <a:rPr lang="en-US" sz="1600" dirty="0"/>
              <a:t>lass</a:t>
            </a:r>
            <a:r>
              <a:rPr lang="sk-SK" sz="1600" dirty="0"/>
              <a:t> I - </a:t>
            </a:r>
            <a:r>
              <a:rPr lang="en-US" sz="1600" dirty="0"/>
              <a:t> laminar flow boxes with vertical or horizontal air flow</a:t>
            </a:r>
            <a:endParaRPr lang="sk-SK" sz="1600" dirty="0"/>
          </a:p>
          <a:p>
            <a:pPr lvl="0"/>
            <a:r>
              <a:rPr lang="sk-SK" sz="1600" dirty="0"/>
              <a:t>C</a:t>
            </a:r>
            <a:r>
              <a:rPr lang="en-US" sz="1600" dirty="0"/>
              <a:t>lass</a:t>
            </a:r>
            <a:r>
              <a:rPr lang="sk-SK" sz="1600" dirty="0"/>
              <a:t> II</a:t>
            </a:r>
            <a:r>
              <a:rPr lang="en-US" sz="1600" dirty="0"/>
              <a:t> laminar flow boxes (BIOHAZARD) with vertical air flow and bottom air exhaustion</a:t>
            </a:r>
            <a:endParaRPr lang="sk-SK" sz="1600" dirty="0"/>
          </a:p>
          <a:p>
            <a:pPr lvl="0"/>
            <a:r>
              <a:rPr lang="sk-SK" sz="1600" dirty="0"/>
              <a:t>S</a:t>
            </a:r>
            <a:r>
              <a:rPr lang="en-US" sz="1600" dirty="0" err="1"/>
              <a:t>afety</a:t>
            </a:r>
            <a:r>
              <a:rPr lang="en-US" sz="1600" dirty="0"/>
              <a:t> biological boxes of </a:t>
            </a:r>
            <a:r>
              <a:rPr lang="sk-SK" sz="1600" dirty="0" err="1"/>
              <a:t>Class</a:t>
            </a:r>
            <a:r>
              <a:rPr lang="sk-SK" sz="1600" dirty="0"/>
              <a:t> III</a:t>
            </a:r>
            <a:r>
              <a:rPr lang="en-US" sz="1600" dirty="0"/>
              <a:t>– biological insulators (GLOVEBOXES)</a:t>
            </a:r>
            <a:r>
              <a:rPr lang="sk-SK" sz="1600" dirty="0"/>
              <a:t> </a:t>
            </a:r>
          </a:p>
          <a:p>
            <a:pPr lvl="0"/>
            <a:r>
              <a:rPr lang="sk-SK" sz="1600" dirty="0"/>
              <a:t>C</a:t>
            </a:r>
            <a:r>
              <a:rPr lang="en-US" sz="1600" dirty="0" err="1"/>
              <a:t>eiling</a:t>
            </a:r>
            <a:r>
              <a:rPr lang="en-US" sz="1600" dirty="0"/>
              <a:t> modules ensuring clean spaces</a:t>
            </a:r>
            <a:endParaRPr lang="sk-SK" sz="1600" dirty="0"/>
          </a:p>
          <a:p>
            <a:pPr lvl="0"/>
            <a:r>
              <a:rPr lang="sk-SK" sz="1600" dirty="0"/>
              <a:t>L</a:t>
            </a:r>
            <a:r>
              <a:rPr lang="en-US" sz="1600" dirty="0" err="1"/>
              <a:t>aboratory</a:t>
            </a:r>
            <a:r>
              <a:rPr lang="en-US" sz="1600" dirty="0"/>
              <a:t> </a:t>
            </a:r>
            <a:r>
              <a:rPr lang="sk-SK" sz="1600" dirty="0" err="1"/>
              <a:t>fume</a:t>
            </a:r>
            <a:r>
              <a:rPr lang="sk-SK" sz="1600" dirty="0"/>
              <a:t> </a:t>
            </a:r>
            <a:r>
              <a:rPr lang="sk-SK" sz="1600" dirty="0" err="1"/>
              <a:t>hoods</a:t>
            </a:r>
            <a:r>
              <a:rPr lang="en-US" sz="1600" dirty="0"/>
              <a:t> with upper and bottom </a:t>
            </a:r>
            <a:r>
              <a:rPr lang="sk-SK" sz="1600" dirty="0" err="1"/>
              <a:t>extraction</a:t>
            </a:r>
            <a:endParaRPr lang="sk-SK" sz="16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801265D-2991-417F-BC67-664575F9F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20"/>
            <a:ext cx="2875911" cy="398890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80EF7B-562B-4D1E-BC7C-3B90465D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2" name="Picture 2" descr="ELMAX ZILINA">
            <a:extLst>
              <a:ext uri="{FF2B5EF4-FFF2-40B4-BE49-F238E27FC236}">
                <a16:creationId xmlns:a16="http://schemas.microsoft.com/office/drawing/2014/main" id="{07023767-BC74-4016-A4D1-44CF62D0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1828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aminar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boxes and exhaustion devices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5DDB085-8D3B-48B9-8DD9-B3F3BA968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75240" cy="639762"/>
          </a:xfrm>
        </p:spPr>
        <p:txBody>
          <a:bodyPr/>
          <a:lstStyle/>
          <a:p>
            <a:pPr algn="ctr"/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industrial</a:t>
            </a:r>
            <a:r>
              <a:rPr lang="sk-SK" dirty="0"/>
              <a:t> </a:t>
            </a:r>
            <a:r>
              <a:rPr lang="sk-SK" dirty="0" err="1"/>
              <a:t>operations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ts val="50"/>
              </a:spcBef>
              <a:buNone/>
            </a:pPr>
            <a:endParaRPr lang="sk-SK" sz="2800" b="1" dirty="0"/>
          </a:p>
          <a:p>
            <a:pPr lvl="0"/>
            <a:r>
              <a:rPr lang="sk-SK" sz="1600" dirty="0" err="1"/>
              <a:t>Extraction</a:t>
            </a:r>
            <a:r>
              <a:rPr lang="sk-SK" sz="1600" dirty="0"/>
              <a:t> </a:t>
            </a:r>
            <a:r>
              <a:rPr lang="sk-SK" sz="1600" dirty="0" err="1"/>
              <a:t>systems</a:t>
            </a:r>
            <a:r>
              <a:rPr lang="sk-SK" sz="1600" dirty="0"/>
              <a:t> </a:t>
            </a:r>
            <a:r>
              <a:rPr lang="sk-SK" sz="1600" dirty="0" err="1"/>
              <a:t>with</a:t>
            </a:r>
            <a:r>
              <a:rPr lang="sk-SK" sz="1600" dirty="0"/>
              <a:t> </a:t>
            </a:r>
            <a:r>
              <a:rPr lang="sk-SK" sz="1600" dirty="0" err="1"/>
              <a:t>electrostatic</a:t>
            </a:r>
            <a:r>
              <a:rPr lang="sk-SK" sz="1600" dirty="0"/>
              <a:t> </a:t>
            </a:r>
            <a:r>
              <a:rPr lang="sk-SK" sz="1600" dirty="0" err="1"/>
              <a:t>filtration</a:t>
            </a:r>
            <a:endParaRPr lang="sk-SK" sz="1600" dirty="0"/>
          </a:p>
          <a:p>
            <a:pPr lvl="0"/>
            <a:r>
              <a:rPr lang="sk-SK" sz="1600" dirty="0" err="1"/>
              <a:t>Extraction</a:t>
            </a:r>
            <a:r>
              <a:rPr lang="sk-SK" sz="1600" dirty="0"/>
              <a:t> </a:t>
            </a:r>
            <a:r>
              <a:rPr lang="sk-SK" sz="1600" dirty="0" err="1"/>
              <a:t>systems</a:t>
            </a:r>
            <a:r>
              <a:rPr lang="sk-SK" sz="1600" dirty="0"/>
              <a:t> </a:t>
            </a:r>
            <a:r>
              <a:rPr lang="sk-SK" sz="1600" dirty="0" err="1"/>
              <a:t>with</a:t>
            </a:r>
            <a:r>
              <a:rPr lang="sk-SK" sz="1600" dirty="0"/>
              <a:t> </a:t>
            </a:r>
            <a:r>
              <a:rPr lang="sk-SK" sz="1600" dirty="0" err="1"/>
              <a:t>mechanical</a:t>
            </a:r>
            <a:r>
              <a:rPr lang="sk-SK" sz="1600" dirty="0"/>
              <a:t> </a:t>
            </a:r>
            <a:r>
              <a:rPr lang="sk-SK" sz="1600" dirty="0" err="1"/>
              <a:t>filtration</a:t>
            </a:r>
            <a:endParaRPr lang="sk-SK" sz="1600" dirty="0"/>
          </a:p>
          <a:p>
            <a:pPr lvl="0"/>
            <a:r>
              <a:rPr lang="sk-SK" sz="1600" dirty="0" err="1"/>
              <a:t>Welding</a:t>
            </a:r>
            <a:r>
              <a:rPr lang="sk-SK" sz="1600" dirty="0"/>
              <a:t> </a:t>
            </a:r>
            <a:r>
              <a:rPr lang="sk-SK" sz="1600" dirty="0" err="1"/>
              <a:t>tables</a:t>
            </a:r>
            <a:r>
              <a:rPr lang="sk-SK" sz="1600" dirty="0"/>
              <a:t> </a:t>
            </a:r>
            <a:r>
              <a:rPr lang="sk-SK" sz="1600" dirty="0" err="1"/>
              <a:t>with</a:t>
            </a:r>
            <a:r>
              <a:rPr lang="sk-SK" sz="1600" dirty="0"/>
              <a:t> </a:t>
            </a:r>
            <a:r>
              <a:rPr lang="sk-SK" sz="1600" dirty="0" err="1"/>
              <a:t>fume</a:t>
            </a:r>
            <a:r>
              <a:rPr lang="sk-SK" sz="1600" dirty="0"/>
              <a:t> </a:t>
            </a:r>
            <a:r>
              <a:rPr lang="sk-SK" sz="1600" dirty="0" err="1"/>
              <a:t>extraction</a:t>
            </a:r>
            <a:r>
              <a:rPr lang="sk-SK" sz="1600" dirty="0"/>
              <a:t> and filter</a:t>
            </a:r>
          </a:p>
          <a:p>
            <a:pPr lvl="0"/>
            <a:r>
              <a:rPr lang="sk-SK" sz="1600" dirty="0" err="1"/>
              <a:t>Extraction</a:t>
            </a:r>
            <a:r>
              <a:rPr lang="sk-SK" sz="1600" dirty="0"/>
              <a:t> </a:t>
            </a:r>
            <a:r>
              <a:rPr lang="sk-SK" sz="1600" dirty="0" err="1"/>
              <a:t>ventilators</a:t>
            </a:r>
            <a:endParaRPr lang="sk-SK" sz="1600" dirty="0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0C43B10B-AC20-407F-8965-09B41E249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0848"/>
            <a:ext cx="3458888" cy="515274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304317F-615D-4133-B057-2AA61ECF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8" name="Picture 2" descr="ELMAX ZILINA">
            <a:extLst>
              <a:ext uri="{FF2B5EF4-FFF2-40B4-BE49-F238E27FC236}">
                <a16:creationId xmlns:a16="http://schemas.microsoft.com/office/drawing/2014/main" id="{5164A6BC-74EE-4DAD-8764-67EA6EF8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42247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DD23F176-18DF-4CFE-AF64-5CAF2807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aminar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boxes and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119044A9-1F95-4754-881B-D6940BCD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4367"/>
            <a:ext cx="8820472" cy="58836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DEE2A7-4E07-4BD8-8876-26E95C7E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5DBE6FA0-36F2-4950-A05D-B0ACBB27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4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24D1976-DF5A-4D5D-8E26-D5686D88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1716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C7DF9A7-8422-4E58-B8A6-5B495A710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9" y="3111572"/>
            <a:ext cx="2074459" cy="374434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2E1AE11-5005-4131-84B8-9795CE371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785"/>
            <a:ext cx="2141716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B87E3B9-25BD-4149-A0FC-6F14DB4A0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06" y="0"/>
            <a:ext cx="4767778" cy="68580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E87B533-2FB8-44FD-8E6D-53BDE7EC1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9" y="0"/>
            <a:ext cx="2074459" cy="34161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970963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technological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capacities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possibilities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0001" y="1285860"/>
            <a:ext cx="4179123" cy="50006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800" dirty="0" err="1"/>
              <a:t>Shearing</a:t>
            </a:r>
            <a:endParaRPr lang="sk-SK" sz="2800" dirty="0"/>
          </a:p>
          <a:p>
            <a:pPr>
              <a:lnSpc>
                <a:spcPct val="150000"/>
              </a:lnSpc>
            </a:pPr>
            <a:r>
              <a:rPr lang="sk-SK" sz="2800" dirty="0" err="1"/>
              <a:t>Punching</a:t>
            </a:r>
            <a:endParaRPr lang="sk-SK" sz="2800" dirty="0"/>
          </a:p>
          <a:p>
            <a:pPr>
              <a:lnSpc>
                <a:spcPct val="150000"/>
              </a:lnSpc>
            </a:pPr>
            <a:r>
              <a:rPr lang="sk-SK" sz="2800" dirty="0"/>
              <a:t>Laser </a:t>
            </a:r>
            <a:r>
              <a:rPr lang="sk-SK" sz="2800" dirty="0" err="1"/>
              <a:t>cutting</a:t>
            </a:r>
            <a:endParaRPr lang="sk-SK" sz="2800" dirty="0"/>
          </a:p>
          <a:p>
            <a:pPr>
              <a:lnSpc>
                <a:spcPct val="150000"/>
              </a:lnSpc>
            </a:pPr>
            <a:r>
              <a:rPr lang="sk-SK" sz="2800" dirty="0" err="1"/>
              <a:t>Bending</a:t>
            </a:r>
            <a:endParaRPr lang="sk-SK" sz="2800" dirty="0"/>
          </a:p>
          <a:p>
            <a:pPr>
              <a:lnSpc>
                <a:spcPct val="150000"/>
              </a:lnSpc>
            </a:pPr>
            <a:r>
              <a:rPr lang="sk-SK" sz="2800" dirty="0" err="1"/>
              <a:t>Drilling</a:t>
            </a:r>
            <a:endParaRPr lang="sk-SK" sz="2800" dirty="0"/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4572000" y="1285860"/>
            <a:ext cx="4179123" cy="500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5113" indent="-265113"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err="1"/>
              <a:t>Welding</a:t>
            </a:r>
            <a:endParaRPr lang="sk-SK" sz="2800" dirty="0"/>
          </a:p>
          <a:p>
            <a:pPr marL="265113" indent="-265113"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err="1"/>
              <a:t>Powder</a:t>
            </a:r>
            <a:r>
              <a:rPr lang="sk-SK" sz="2800" dirty="0"/>
              <a:t> </a:t>
            </a:r>
            <a:r>
              <a:rPr lang="sk-SK" sz="2800" dirty="0" err="1"/>
              <a:t>coating</a:t>
            </a:r>
            <a:endParaRPr lang="sk-SK" sz="2800" dirty="0"/>
          </a:p>
          <a:p>
            <a:endParaRPr lang="sk-SK" sz="2800" dirty="0"/>
          </a:p>
        </p:txBody>
      </p:sp>
      <p:sp>
        <p:nvSpPr>
          <p:cNvPr id="6" name="Obdĺžnik 5"/>
          <p:cNvSpPr/>
          <p:nvPr/>
        </p:nvSpPr>
        <p:spPr>
          <a:xfrm>
            <a:off x="4572000" y="3429000"/>
            <a:ext cx="23325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err="1">
                <a:solidFill>
                  <a:prstClr val="black"/>
                </a:solidFill>
              </a:rPr>
              <a:t>Assembling</a:t>
            </a:r>
            <a:endParaRPr lang="sk-SK" sz="2800" dirty="0">
              <a:solidFill>
                <a:prstClr val="black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572000" y="2690336"/>
            <a:ext cx="3589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err="1">
                <a:solidFill>
                  <a:prstClr val="black"/>
                </a:solidFill>
              </a:rPr>
              <a:t>Foam</a:t>
            </a:r>
            <a:r>
              <a:rPr lang="sk-SK" sz="2800" dirty="0">
                <a:solidFill>
                  <a:prstClr val="black"/>
                </a:solidFill>
              </a:rPr>
              <a:t> </a:t>
            </a:r>
            <a:r>
              <a:rPr lang="sk-SK" sz="2800" dirty="0" err="1">
                <a:solidFill>
                  <a:prstClr val="black"/>
                </a:solidFill>
              </a:rPr>
              <a:t>gasket</a:t>
            </a:r>
            <a:r>
              <a:rPr lang="sk-SK" sz="2800" dirty="0">
                <a:solidFill>
                  <a:prstClr val="black"/>
                </a:solidFill>
              </a:rPr>
              <a:t> </a:t>
            </a:r>
            <a:r>
              <a:rPr lang="sk-SK" sz="2800" dirty="0" err="1">
                <a:solidFill>
                  <a:prstClr val="black"/>
                </a:solidFill>
              </a:rPr>
              <a:t>dosing</a:t>
            </a:r>
            <a:endParaRPr lang="sk-SK" sz="2800" dirty="0">
              <a:solidFill>
                <a:prstClr val="black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C9BBD1C-B093-4E98-B4E6-07E6EFAC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3" name="Picture 2" descr="ELMAX ZILINA">
            <a:extLst>
              <a:ext uri="{FF2B5EF4-FFF2-40B4-BE49-F238E27FC236}">
                <a16:creationId xmlns:a16="http://schemas.microsoft.com/office/drawing/2014/main" id="{85DBAF1D-3D7B-4CBB-95A4-F5F53BB00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4465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 uiExpand="1" build="p"/>
      <p:bldP spid="6" grpId="0" build="allAtOnce"/>
      <p:bldP spid="8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punching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8609012" cy="4714875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  <a:buNone/>
            </a:pPr>
            <a:r>
              <a:rPr lang="sk-SK" sz="28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TruPunch</a:t>
            </a:r>
            <a:r>
              <a:rPr lang="sk-SK" sz="2400" dirty="0">
                <a:latin typeface="Arial Black" pitchFamily="34" charset="0"/>
              </a:rPr>
              <a:t> </a:t>
            </a:r>
            <a:r>
              <a:rPr lang="sk-SK" sz="24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5000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800" dirty="0" err="1"/>
              <a:t>Up</a:t>
            </a:r>
            <a:r>
              <a:rPr lang="sk-SK" sz="2800" dirty="0"/>
              <a:t> to 2.5 mm </a:t>
            </a:r>
            <a:r>
              <a:rPr lang="sk-SK" sz="2800" dirty="0" err="1"/>
              <a:t>carbon</a:t>
            </a:r>
            <a:r>
              <a:rPr lang="sk-SK" sz="2800" dirty="0"/>
              <a:t> </a:t>
            </a:r>
            <a:r>
              <a:rPr lang="sk-SK" sz="2800" dirty="0" err="1"/>
              <a:t>steel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800" dirty="0" err="1"/>
              <a:t>Up</a:t>
            </a:r>
            <a:r>
              <a:rPr lang="sk-SK" sz="2800" dirty="0"/>
              <a:t> to 2.5 mm </a:t>
            </a:r>
            <a:r>
              <a:rPr lang="sk-SK" sz="2800" dirty="0" err="1"/>
              <a:t>stainless</a:t>
            </a:r>
            <a:r>
              <a:rPr lang="sk-SK" sz="2800" dirty="0"/>
              <a:t> </a:t>
            </a:r>
            <a:r>
              <a:rPr lang="sk-SK" sz="2800" dirty="0" err="1"/>
              <a:t>steel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800" dirty="0"/>
              <a:t>max. 3000x1500 mm</a:t>
            </a:r>
          </a:p>
          <a:p>
            <a:pPr>
              <a:spcAft>
                <a:spcPts val="800"/>
              </a:spcAft>
            </a:pPr>
            <a:r>
              <a:rPr lang="sk-SK" sz="2800" dirty="0" err="1"/>
              <a:t>Accuracy</a:t>
            </a:r>
            <a:r>
              <a:rPr lang="sk-SK" sz="2800" dirty="0"/>
              <a:t> +- 0.1 mm</a:t>
            </a:r>
          </a:p>
          <a:p>
            <a:pPr>
              <a:spcAft>
                <a:spcPts val="800"/>
              </a:spcAft>
            </a:pPr>
            <a:r>
              <a:rPr lang="sk-SK" sz="2800" dirty="0" err="1"/>
              <a:t>Special</a:t>
            </a:r>
            <a:r>
              <a:rPr lang="sk-SK" sz="2800" dirty="0"/>
              <a:t> </a:t>
            </a:r>
            <a:r>
              <a:rPr lang="sk-SK" sz="2800" dirty="0" err="1"/>
              <a:t>shapes</a:t>
            </a:r>
            <a:endParaRPr lang="sk-SK" sz="2800" dirty="0"/>
          </a:p>
          <a:p>
            <a:pPr>
              <a:buNone/>
            </a:pPr>
            <a:endParaRPr lang="sk-SK" dirty="0">
              <a:latin typeface="Arial Black" pitchFamily="34" charset="0"/>
            </a:endParaRPr>
          </a:p>
          <a:p>
            <a:pPr>
              <a:buNone/>
            </a:pPr>
            <a:r>
              <a:rPr lang="sk-SK" sz="2800" dirty="0">
                <a:latin typeface="Arial Black" pitchFamily="34" charset="0"/>
              </a:rPr>
              <a:t>  </a:t>
            </a: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657" y="4499706"/>
            <a:ext cx="5369879" cy="2083656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42C7F5-18D0-4ACF-9F6A-A535AF99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1" name="Picture 2" descr="ELMAX ZILINA">
            <a:extLst>
              <a:ext uri="{FF2B5EF4-FFF2-40B4-BE49-F238E27FC236}">
                <a16:creationId xmlns:a16="http://schemas.microsoft.com/office/drawing/2014/main" id="{D85ABD13-D387-43C8-870D-BBFB125E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45901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2001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31.10.2001 </a:t>
            </a:r>
            <a:r>
              <a:rPr lang="en-US" dirty="0"/>
              <a:t>– transformation to a join</a:t>
            </a:r>
            <a:r>
              <a:rPr lang="sk-SK" dirty="0"/>
              <a:t>t </a:t>
            </a:r>
            <a:r>
              <a:rPr lang="en-US" dirty="0"/>
              <a:t>stock 				company</a:t>
            </a:r>
            <a:r>
              <a:rPr lang="sk-SK" dirty="0"/>
              <a:t> </a:t>
            </a:r>
            <a:r>
              <a:rPr lang="en-US" dirty="0"/>
              <a:t>ELMAX </a:t>
            </a:r>
            <a:r>
              <a:rPr lang="sk-SK" dirty="0"/>
              <a:t>Z</a:t>
            </a:r>
            <a:r>
              <a:rPr lang="en-US" dirty="0"/>
              <a:t>ILINA, </a:t>
            </a:r>
            <a:r>
              <a:rPr lang="sk-SK" dirty="0" err="1"/>
              <a:t>Inc</a:t>
            </a:r>
            <a:r>
              <a:rPr lang="sk-SK" dirty="0"/>
              <a:t>.</a:t>
            </a:r>
            <a:endParaRPr lang="en-US" dirty="0"/>
          </a:p>
        </p:txBody>
      </p:sp>
      <p:pic>
        <p:nvPicPr>
          <p:cNvPr id="6" name="Picture 2" descr="ELMAX ZILINA">
            <a:extLst>
              <a:ext uri="{FF2B5EF4-FFF2-40B4-BE49-F238E27FC236}">
                <a16:creationId xmlns:a16="http://schemas.microsoft.com/office/drawing/2014/main" id="{86A64BB4-E5B7-43BE-8336-A6887A9D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860E586-8976-4436-B288-F209F1C4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476886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  <a:buNone/>
            </a:pPr>
            <a:r>
              <a:rPr lang="sk-SK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TruLaser</a:t>
            </a:r>
            <a:r>
              <a:rPr lang="sk-SK" dirty="0">
                <a:latin typeface="Arial Black" pitchFamily="34" charset="0"/>
              </a:rPr>
              <a:t> </a:t>
            </a: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3030</a:t>
            </a:r>
            <a:endParaRPr lang="sk-SK" dirty="0"/>
          </a:p>
          <a:p>
            <a:pPr>
              <a:spcAft>
                <a:spcPts val="500"/>
              </a:spcAft>
            </a:pPr>
            <a:r>
              <a:rPr lang="sk-SK" sz="2800" dirty="0" err="1"/>
              <a:t>Up</a:t>
            </a:r>
            <a:r>
              <a:rPr lang="sk-SK" sz="2800" dirty="0"/>
              <a:t> to 20 mm </a:t>
            </a:r>
            <a:r>
              <a:rPr lang="sk-SK" sz="2800" dirty="0" err="1"/>
              <a:t>carbon</a:t>
            </a:r>
            <a:r>
              <a:rPr lang="sk-SK" sz="2800" dirty="0"/>
              <a:t> </a:t>
            </a:r>
            <a:r>
              <a:rPr lang="sk-SK" sz="2800" dirty="0" err="1"/>
              <a:t>steel</a:t>
            </a:r>
            <a:endParaRPr lang="sk-SK" sz="2800" dirty="0"/>
          </a:p>
          <a:p>
            <a:pPr>
              <a:spcAft>
                <a:spcPts val="500"/>
              </a:spcAft>
            </a:pPr>
            <a:r>
              <a:rPr lang="sk-SK" sz="2800" dirty="0" err="1"/>
              <a:t>Up</a:t>
            </a:r>
            <a:r>
              <a:rPr lang="sk-SK" sz="2800" dirty="0"/>
              <a:t> to 12 mm </a:t>
            </a:r>
            <a:r>
              <a:rPr lang="sk-SK" sz="2800" dirty="0" err="1"/>
              <a:t>stainless</a:t>
            </a:r>
            <a:r>
              <a:rPr lang="sk-SK" sz="2800" dirty="0"/>
              <a:t> </a:t>
            </a:r>
            <a:r>
              <a:rPr lang="sk-SK" sz="2800" dirty="0" err="1"/>
              <a:t>steel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800" dirty="0" err="1"/>
              <a:t>Up</a:t>
            </a:r>
            <a:r>
              <a:rPr lang="sk-SK" sz="2800" dirty="0"/>
              <a:t> to 8 mm </a:t>
            </a:r>
            <a:r>
              <a:rPr lang="sk-SK" sz="2800" dirty="0" err="1"/>
              <a:t>aluminium</a:t>
            </a:r>
            <a:endParaRPr lang="sk-SK" sz="2800" dirty="0"/>
          </a:p>
          <a:p>
            <a:pPr>
              <a:spcAft>
                <a:spcPts val="500"/>
              </a:spcAft>
            </a:pPr>
            <a:r>
              <a:rPr lang="sk-SK" sz="2800" dirty="0"/>
              <a:t>max. 3000x1500 mm</a:t>
            </a:r>
          </a:p>
          <a:p>
            <a:pPr>
              <a:spcAft>
                <a:spcPts val="500"/>
              </a:spcAft>
            </a:pPr>
            <a:r>
              <a:rPr lang="sk-SK" sz="2800" dirty="0" err="1"/>
              <a:t>Accuracy</a:t>
            </a:r>
            <a:r>
              <a:rPr lang="sk-SK" sz="2800" dirty="0"/>
              <a:t> +- 0.1 mm</a:t>
            </a:r>
          </a:p>
          <a:p>
            <a:pPr>
              <a:spcAft>
                <a:spcPts val="500"/>
              </a:spcAft>
            </a:pPr>
            <a:r>
              <a:rPr lang="sk-SK" sz="2800" dirty="0" err="1"/>
              <a:t>Engraving</a:t>
            </a:r>
            <a:endParaRPr lang="sk-SK" sz="2800" dirty="0"/>
          </a:p>
          <a:p>
            <a:pPr>
              <a:spcAft>
                <a:spcPts val="500"/>
              </a:spcAft>
            </a:pPr>
            <a:endParaRPr lang="sk-SK" sz="2800" dirty="0"/>
          </a:p>
          <a:p>
            <a:pPr>
              <a:buNone/>
            </a:pPr>
            <a:endParaRPr lang="sk-SK" dirty="0">
              <a:latin typeface="Arial Black" pitchFamily="34" charset="0"/>
            </a:endParaRPr>
          </a:p>
          <a:p>
            <a:pPr>
              <a:buNone/>
            </a:pPr>
            <a:endParaRPr lang="sk-SK" dirty="0"/>
          </a:p>
        </p:txBody>
      </p:sp>
      <p:pic>
        <p:nvPicPr>
          <p:cNvPr id="12290" name="Picture 2" descr="Z:\Ostrochovsky\Foto_ELMAX\DSC_098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1" y="3714902"/>
            <a:ext cx="4268192" cy="2857220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B4461A-E0A3-49A5-8C98-6FB49453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1FFA343F-E457-48E3-9576-58A4C498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17565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4322762" cy="4714875"/>
          </a:xfrm>
        </p:spPr>
        <p:txBody>
          <a:bodyPr/>
          <a:lstStyle/>
          <a:p>
            <a:pPr algn="ctr">
              <a:buNone/>
            </a:pPr>
            <a:r>
              <a:rPr lang="sk-SK" sz="30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TrumaBend</a:t>
            </a:r>
            <a:r>
              <a:rPr lang="sk-SK" sz="30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V850S</a:t>
            </a:r>
          </a:p>
          <a:p>
            <a:pPr>
              <a:spcAft>
                <a:spcPts val="800"/>
              </a:spcAft>
            </a:pPr>
            <a:r>
              <a:rPr lang="sk-SK" sz="1700" dirty="0" err="1"/>
              <a:t>pressing</a:t>
            </a:r>
            <a:r>
              <a:rPr lang="sk-SK" sz="1700" dirty="0"/>
              <a:t> </a:t>
            </a:r>
            <a:r>
              <a:rPr lang="sk-SK" sz="1700" dirty="0" err="1"/>
              <a:t>force</a:t>
            </a:r>
            <a:r>
              <a:rPr lang="sk-SK" sz="1700" dirty="0"/>
              <a:t> 85 </a:t>
            </a:r>
            <a:r>
              <a:rPr lang="sk-SK" sz="1700" dirty="0" err="1"/>
              <a:t>tonnes</a:t>
            </a:r>
            <a:endParaRPr lang="sk-SK" sz="1700" dirty="0"/>
          </a:p>
          <a:p>
            <a:pPr>
              <a:spcAft>
                <a:spcPts val="800"/>
              </a:spcAft>
            </a:pPr>
            <a:r>
              <a:rPr lang="en-US" sz="1700" dirty="0"/>
              <a:t>max. length 2 700mm/max. thickness 2mm</a:t>
            </a:r>
          </a:p>
          <a:p>
            <a:pPr>
              <a:spcAft>
                <a:spcPts val="800"/>
              </a:spcAft>
            </a:pPr>
            <a:r>
              <a:rPr lang="en-US" sz="1700" dirty="0"/>
              <a:t>max. thickness 10mm/max. length 500mm</a:t>
            </a:r>
          </a:p>
          <a:p>
            <a:pPr>
              <a:spcAft>
                <a:spcPts val="800"/>
              </a:spcAft>
            </a:pPr>
            <a:r>
              <a:rPr lang="en-US" sz="1700" dirty="0"/>
              <a:t>Accuracy +- 0.1mm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Picture 6" descr="http://www.elmaxzilina.sk/web/images/ohranovani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3857652" cy="258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4572000" y="1571612"/>
            <a:ext cx="4429156" cy="478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TruBend</a:t>
            </a:r>
            <a:r>
              <a:rPr kumimoji="0" lang="sk-SK" sz="3200" b="1" i="0" u="none" strike="noStrike" kern="1200" cap="none" spc="0" normalizeH="0" baseline="0" noProof="0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5085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1700" dirty="0" err="1"/>
              <a:t>pressing</a:t>
            </a:r>
            <a:r>
              <a:rPr lang="sk-SK" sz="1700" dirty="0"/>
              <a:t> </a:t>
            </a:r>
            <a:r>
              <a:rPr lang="sk-SK" sz="1700" dirty="0" err="1"/>
              <a:t>force</a:t>
            </a:r>
            <a:r>
              <a:rPr lang="sk-SK" sz="1700" dirty="0"/>
              <a:t> 85 </a:t>
            </a:r>
            <a:r>
              <a:rPr lang="sk-SK" sz="1700" dirty="0" err="1"/>
              <a:t>tonnes</a:t>
            </a: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700" dirty="0"/>
              <a:t>max. length 2 200mm/max. thickness 2mm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700" dirty="0"/>
              <a:t>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ax. thickness 10mm/max. length 500mm</a:t>
            </a:r>
          </a:p>
          <a:p>
            <a:pPr marL="342900" lvl="0" indent="-342900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700" dirty="0"/>
              <a:t>Accuracy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+- 0.1mm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8" descr="http://www.elmaxzilina.sk/web/images/ohranovani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143380"/>
            <a:ext cx="3864462" cy="258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1AC0D79-8BBD-4EC1-ABCE-6D8BD5AD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3" name="Picture 2" descr="ELMAX ZILINA">
            <a:extLst>
              <a:ext uri="{FF2B5EF4-FFF2-40B4-BE49-F238E27FC236}">
                <a16:creationId xmlns:a16="http://schemas.microsoft.com/office/drawing/2014/main" id="{05D9A65E-6B36-4E2A-8E99-5662FA7EE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81259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/>
      <p:bldP spid="7" grpId="0" uiExpan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49238" y="1571625"/>
            <a:ext cx="4322762" cy="4714875"/>
          </a:xfrm>
        </p:spPr>
        <p:txBody>
          <a:bodyPr/>
          <a:lstStyle/>
          <a:p>
            <a:pPr>
              <a:buNone/>
            </a:pPr>
            <a:r>
              <a:rPr lang="sk-SK" sz="3000" b="1" dirty="0" err="1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ToolCell</a:t>
            </a:r>
            <a:endParaRPr lang="sk-SK" sz="3000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>
              <a:spcAft>
                <a:spcPts val="800"/>
              </a:spcAft>
            </a:pPr>
            <a:r>
              <a:rPr lang="sk-SK" sz="1700" dirty="0" err="1"/>
              <a:t>pressing</a:t>
            </a:r>
            <a:r>
              <a:rPr lang="sk-SK" sz="1700" dirty="0"/>
              <a:t> </a:t>
            </a:r>
            <a:r>
              <a:rPr lang="sk-SK" sz="1700" dirty="0" err="1"/>
              <a:t>force</a:t>
            </a:r>
            <a:r>
              <a:rPr lang="sk-SK" sz="1700" dirty="0"/>
              <a:t> 135 </a:t>
            </a:r>
            <a:r>
              <a:rPr lang="sk-SK" sz="1700" dirty="0" err="1"/>
              <a:t>tonnes</a:t>
            </a:r>
            <a:endParaRPr lang="sk-SK" sz="1700" dirty="0"/>
          </a:p>
          <a:p>
            <a:pPr>
              <a:spcAft>
                <a:spcPts val="800"/>
              </a:spcAft>
            </a:pPr>
            <a:r>
              <a:rPr lang="en-US" sz="1700" dirty="0"/>
              <a:t>max. length </a:t>
            </a:r>
            <a:r>
              <a:rPr lang="sk-SK" sz="1700" dirty="0"/>
              <a:t>3 000</a:t>
            </a:r>
            <a:r>
              <a:rPr lang="en-US" sz="1700" dirty="0"/>
              <a:t>mm/max. thickness </a:t>
            </a:r>
            <a:r>
              <a:rPr lang="sk-SK" sz="1700" dirty="0"/>
              <a:t>6</a:t>
            </a:r>
            <a:r>
              <a:rPr lang="en-US" sz="1700" dirty="0"/>
              <a:t>mm</a:t>
            </a:r>
          </a:p>
          <a:p>
            <a:pPr>
              <a:spcAft>
                <a:spcPts val="800"/>
              </a:spcAft>
            </a:pPr>
            <a:r>
              <a:rPr lang="en-US" sz="1700" dirty="0"/>
              <a:t>max. thickness 10mm/max. length 500mm</a:t>
            </a:r>
          </a:p>
          <a:p>
            <a:pPr>
              <a:spcAft>
                <a:spcPts val="800"/>
              </a:spcAft>
            </a:pPr>
            <a:r>
              <a:rPr lang="en-US" sz="1700" dirty="0"/>
              <a:t>Accuracy +- 0.1mm</a:t>
            </a:r>
            <a:endParaRPr lang="sk-SK" dirty="0"/>
          </a:p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5228A6D-A84B-4B29-9460-21486D9EB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15" y="3573016"/>
            <a:ext cx="5414122" cy="304544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88A4187-30F3-4F67-947C-6FD75968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2" name="Picture 2" descr="ELMAX ZILINA">
            <a:extLst>
              <a:ext uri="{FF2B5EF4-FFF2-40B4-BE49-F238E27FC236}">
                <a16:creationId xmlns:a16="http://schemas.microsoft.com/office/drawing/2014/main" id="{0C5D53FD-B304-443D-B54E-8E0EA74C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7246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welding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sz="2800" b="1" dirty="0" err="1"/>
              <a:t>Gas</a:t>
            </a:r>
            <a:r>
              <a:rPr lang="sk-SK" sz="2800" b="1" dirty="0"/>
              <a:t> metal </a:t>
            </a:r>
            <a:r>
              <a:rPr lang="sk-SK" sz="2800" b="1" dirty="0" err="1"/>
              <a:t>arc</a:t>
            </a:r>
            <a:r>
              <a:rPr lang="sk-SK" sz="2800" b="1" dirty="0"/>
              <a:t> </a:t>
            </a:r>
            <a:r>
              <a:rPr lang="sk-SK" sz="2800" b="1" dirty="0" err="1"/>
              <a:t>welding</a:t>
            </a:r>
            <a:r>
              <a:rPr lang="sk-SK" sz="2800" b="1" dirty="0"/>
              <a:t> - MIG, MAG</a:t>
            </a:r>
          </a:p>
          <a:p>
            <a:pPr lvl="1">
              <a:spcAft>
                <a:spcPts val="600"/>
              </a:spcAft>
            </a:pPr>
            <a:r>
              <a:rPr lang="sk-SK" dirty="0" err="1">
                <a:cs typeface="Arial" pitchFamily="34" charset="0"/>
              </a:rPr>
              <a:t>Steel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up</a:t>
            </a:r>
            <a:r>
              <a:rPr lang="sk-SK" dirty="0">
                <a:cs typeface="Arial" pitchFamily="34" charset="0"/>
              </a:rPr>
              <a:t> to 20mm, CO</a:t>
            </a:r>
            <a:r>
              <a:rPr lang="sk-SK" baseline="-25000" dirty="0">
                <a:cs typeface="Arial" pitchFamily="34" charset="0"/>
              </a:rPr>
              <a:t>2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gas</a:t>
            </a:r>
            <a:endParaRPr lang="sk-SK" dirty="0">
              <a:cs typeface="Arial" pitchFamily="34" charset="0"/>
            </a:endParaRPr>
          </a:p>
          <a:p>
            <a:pPr lvl="1">
              <a:spcAft>
                <a:spcPts val="600"/>
              </a:spcAft>
            </a:pPr>
            <a:endParaRPr lang="sk-SK" sz="16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2800" b="1" dirty="0" err="1">
                <a:cs typeface="Arial" pitchFamily="34" charset="0"/>
              </a:rPr>
              <a:t>Tungsten</a:t>
            </a:r>
            <a:r>
              <a:rPr lang="sk-SK" sz="2800" b="1" dirty="0">
                <a:cs typeface="Arial" pitchFamily="34" charset="0"/>
              </a:rPr>
              <a:t> </a:t>
            </a:r>
            <a:r>
              <a:rPr lang="sk-SK" sz="2800" b="1" dirty="0" err="1">
                <a:cs typeface="Arial" pitchFamily="34" charset="0"/>
              </a:rPr>
              <a:t>inert</a:t>
            </a:r>
            <a:r>
              <a:rPr lang="sk-SK" sz="2800" b="1" dirty="0">
                <a:cs typeface="Arial" pitchFamily="34" charset="0"/>
              </a:rPr>
              <a:t> </a:t>
            </a:r>
            <a:r>
              <a:rPr lang="sk-SK" sz="2800" b="1" dirty="0" err="1">
                <a:cs typeface="Arial" pitchFamily="34" charset="0"/>
              </a:rPr>
              <a:t>gas</a:t>
            </a:r>
            <a:r>
              <a:rPr lang="sk-SK" sz="2800" b="1" dirty="0">
                <a:cs typeface="Arial" pitchFamily="34" charset="0"/>
              </a:rPr>
              <a:t> </a:t>
            </a:r>
            <a:r>
              <a:rPr lang="sk-SK" sz="2800" b="1" dirty="0" err="1">
                <a:cs typeface="Arial" pitchFamily="34" charset="0"/>
              </a:rPr>
              <a:t>welding</a:t>
            </a:r>
            <a:r>
              <a:rPr lang="sk-SK" sz="2800" b="1" dirty="0">
                <a:cs typeface="Arial" pitchFamily="34" charset="0"/>
              </a:rPr>
              <a:t> - TIG</a:t>
            </a:r>
          </a:p>
          <a:p>
            <a:pPr lvl="1">
              <a:spcAft>
                <a:spcPts val="600"/>
              </a:spcAft>
            </a:pPr>
            <a:r>
              <a:rPr lang="sk-SK" dirty="0" err="1">
                <a:cs typeface="Arial" pitchFamily="34" charset="0"/>
              </a:rPr>
              <a:t>Stainless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steel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up</a:t>
            </a:r>
            <a:r>
              <a:rPr lang="sk-SK" dirty="0">
                <a:cs typeface="Arial" pitchFamily="34" charset="0"/>
              </a:rPr>
              <a:t> to 5mm</a:t>
            </a:r>
          </a:p>
          <a:p>
            <a:pPr lvl="1">
              <a:spcAft>
                <a:spcPts val="600"/>
              </a:spcAft>
            </a:pPr>
            <a:r>
              <a:rPr lang="sk-SK" dirty="0" err="1">
                <a:cs typeface="Arial" pitchFamily="34" charset="0"/>
              </a:rPr>
              <a:t>Innert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shielding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gas</a:t>
            </a:r>
            <a:r>
              <a:rPr lang="sk-SK" dirty="0">
                <a:cs typeface="Arial" pitchFamily="34" charset="0"/>
              </a:rPr>
              <a:t> - </a:t>
            </a:r>
            <a:r>
              <a:rPr lang="sk-SK" dirty="0" err="1">
                <a:cs typeface="Arial" pitchFamily="34" charset="0"/>
              </a:rPr>
              <a:t>argon</a:t>
            </a:r>
            <a:endParaRPr lang="sk-SK" dirty="0"/>
          </a:p>
        </p:txBody>
      </p:sp>
      <p:pic>
        <p:nvPicPr>
          <p:cNvPr id="4" name="Obrázok 3" descr="zvarani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47735"/>
            <a:ext cx="3000396" cy="201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zvarani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9283" y="4857760"/>
            <a:ext cx="2985433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zvaranie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847756"/>
            <a:ext cx="3000364" cy="201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3AC6F18-196B-4D64-886F-70B736BD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2" name="Picture 2" descr="ELMAX ZILINA">
            <a:extLst>
              <a:ext uri="{FF2B5EF4-FFF2-40B4-BE49-F238E27FC236}">
                <a16:creationId xmlns:a16="http://schemas.microsoft.com/office/drawing/2014/main" id="{965B6EA8-DC22-49D2-B83C-9A569938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57307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powder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76886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</a:pPr>
            <a:r>
              <a:rPr lang="sk-SK" sz="2800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IDEAL LINE</a:t>
            </a:r>
            <a:endParaRPr lang="sk-SK" sz="2800" dirty="0"/>
          </a:p>
          <a:p>
            <a:pPr>
              <a:spcAft>
                <a:spcPts val="800"/>
              </a:spcAft>
            </a:pPr>
            <a:r>
              <a:rPr lang="sk-SK" sz="2600" dirty="0" err="1"/>
              <a:t>great</a:t>
            </a:r>
            <a:r>
              <a:rPr lang="sk-SK" sz="2600" dirty="0"/>
              <a:t> </a:t>
            </a:r>
            <a:r>
              <a:rPr lang="sk-SK" sz="2600" dirty="0" err="1"/>
              <a:t>corrosion</a:t>
            </a:r>
            <a:r>
              <a:rPr lang="sk-SK" sz="2600" dirty="0"/>
              <a:t> </a:t>
            </a:r>
            <a:r>
              <a:rPr lang="sk-SK" sz="2600" dirty="0" err="1"/>
              <a:t>protection</a:t>
            </a:r>
            <a:endParaRPr lang="sk-SK" sz="2600" dirty="0"/>
          </a:p>
          <a:p>
            <a:pPr>
              <a:spcAft>
                <a:spcPts val="800"/>
              </a:spcAft>
            </a:pPr>
            <a:r>
              <a:rPr lang="sk-SK" sz="2600" dirty="0"/>
              <a:t>max. </a:t>
            </a:r>
            <a:r>
              <a:rPr lang="sk-SK" sz="2600" dirty="0" err="1"/>
              <a:t>size</a:t>
            </a:r>
            <a:r>
              <a:rPr lang="sk-SK" sz="2600" dirty="0"/>
              <a:t> 2500x1000x1200 mm</a:t>
            </a:r>
          </a:p>
          <a:p>
            <a:pPr>
              <a:spcAft>
                <a:spcPts val="800"/>
              </a:spcAft>
            </a:pPr>
            <a:r>
              <a:rPr lang="sk-SK" sz="2600" dirty="0" err="1"/>
              <a:t>different</a:t>
            </a:r>
            <a:r>
              <a:rPr lang="sk-SK" sz="2600" dirty="0"/>
              <a:t> </a:t>
            </a:r>
            <a:r>
              <a:rPr lang="sk-SK" sz="2600" dirty="0" err="1"/>
              <a:t>surface</a:t>
            </a:r>
            <a:r>
              <a:rPr lang="sk-SK" sz="2600" dirty="0"/>
              <a:t> </a:t>
            </a:r>
            <a:r>
              <a:rPr lang="sk-SK" sz="2600" dirty="0" err="1"/>
              <a:t>finish</a:t>
            </a:r>
            <a:r>
              <a:rPr lang="sk-SK" sz="2600" dirty="0"/>
              <a:t> </a:t>
            </a:r>
            <a:r>
              <a:rPr lang="sk-SK" sz="2600" dirty="0">
                <a:cs typeface="Arial" pitchFamily="34" charset="0"/>
              </a:rPr>
              <a:t>(</a:t>
            </a:r>
            <a:r>
              <a:rPr lang="sk-SK" sz="2600" dirty="0" err="1">
                <a:cs typeface="Arial" pitchFamily="34" charset="0"/>
              </a:rPr>
              <a:t>shiny</a:t>
            </a:r>
            <a:r>
              <a:rPr lang="sk-SK" sz="2600" dirty="0">
                <a:cs typeface="Arial" pitchFamily="34" charset="0"/>
              </a:rPr>
              <a:t>, </a:t>
            </a:r>
            <a:r>
              <a:rPr lang="sk-SK" sz="2600" dirty="0" err="1">
                <a:cs typeface="Arial" pitchFamily="34" charset="0"/>
              </a:rPr>
              <a:t>matt</a:t>
            </a:r>
            <a:r>
              <a:rPr lang="sk-SK" sz="2600" dirty="0">
                <a:cs typeface="Arial" pitchFamily="34" charset="0"/>
              </a:rPr>
              <a:t>, </a:t>
            </a:r>
            <a:r>
              <a:rPr lang="sk-SK" sz="2600" dirty="0" err="1">
                <a:cs typeface="Arial" pitchFamily="34" charset="0"/>
              </a:rPr>
              <a:t>structured</a:t>
            </a:r>
            <a:r>
              <a:rPr lang="sk-SK" sz="2600" dirty="0">
                <a:cs typeface="Arial" pitchFamily="34" charset="0"/>
              </a:rPr>
              <a:t>, </a:t>
            </a:r>
            <a:r>
              <a:rPr lang="sk-SK" sz="2600" dirty="0" err="1">
                <a:cs typeface="Arial" pitchFamily="34" charset="0"/>
              </a:rPr>
              <a:t>smooth</a:t>
            </a:r>
            <a:r>
              <a:rPr lang="sk-SK" sz="2600" dirty="0">
                <a:cs typeface="Arial" pitchFamily="34" charset="0"/>
              </a:rPr>
              <a:t>)</a:t>
            </a:r>
          </a:p>
          <a:p>
            <a:pPr>
              <a:spcAft>
                <a:spcPts val="800"/>
              </a:spcAft>
            </a:pPr>
            <a:r>
              <a:rPr lang="sk-SK" sz="2600" dirty="0" err="1"/>
              <a:t>different</a:t>
            </a:r>
            <a:r>
              <a:rPr lang="sk-SK" sz="2600" dirty="0"/>
              <a:t> RAL </a:t>
            </a:r>
            <a:r>
              <a:rPr lang="sk-SK" sz="2600" dirty="0" err="1"/>
              <a:t>colors</a:t>
            </a:r>
            <a:endParaRPr lang="sk-SK" sz="2600" dirty="0"/>
          </a:p>
          <a:p>
            <a:endParaRPr lang="sk-SK" dirty="0">
              <a:latin typeface="Arial Black" pitchFamily="34" charset="0"/>
            </a:endParaRPr>
          </a:p>
        </p:txBody>
      </p:sp>
      <p:pic>
        <p:nvPicPr>
          <p:cNvPr id="4" name="Picture 8" descr="http://www.elmaxzilina.sk/web/images/povrchov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5963" y="3643314"/>
            <a:ext cx="479803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0B35629-DFBA-46D6-958F-8B1070F1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B0D5FD03-1B26-4636-98F5-1B14AE10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072102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oam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gasket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dosing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69742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DM302</a:t>
            </a:r>
            <a:endParaRPr lang="sk-SK" dirty="0"/>
          </a:p>
          <a:p>
            <a:pPr>
              <a:spcAft>
                <a:spcPts val="600"/>
              </a:spcAft>
            </a:pPr>
            <a:r>
              <a:rPr lang="sk-SK" dirty="0"/>
              <a:t>Max </a:t>
            </a:r>
            <a:r>
              <a:rPr lang="sk-SK" dirty="0" err="1"/>
              <a:t>size</a:t>
            </a:r>
            <a:r>
              <a:rPr lang="sk-SK" dirty="0"/>
              <a:t> 2100 x 1200mm</a:t>
            </a:r>
          </a:p>
          <a:p>
            <a:pPr>
              <a:spcAft>
                <a:spcPts val="600"/>
              </a:spcAft>
            </a:pPr>
            <a:r>
              <a:rPr lang="sk-SK" dirty="0" err="1"/>
              <a:t>Gasket</a:t>
            </a:r>
            <a:r>
              <a:rPr lang="sk-SK" dirty="0"/>
              <a:t> </a:t>
            </a:r>
            <a:r>
              <a:rPr lang="sk-SK" dirty="0" err="1"/>
              <a:t>width</a:t>
            </a:r>
            <a:r>
              <a:rPr lang="sk-SK" dirty="0"/>
              <a:t> 6-20mm</a:t>
            </a:r>
          </a:p>
          <a:p>
            <a:pPr>
              <a:spcAft>
                <a:spcPts val="600"/>
              </a:spcAft>
            </a:pPr>
            <a:r>
              <a:rPr lang="sk-SK" dirty="0" err="1"/>
              <a:t>Hardness</a:t>
            </a:r>
            <a:r>
              <a:rPr lang="sk-SK" dirty="0"/>
              <a:t> 56-58 </a:t>
            </a:r>
            <a:r>
              <a:rPr lang="sk-SK" dirty="0" err="1"/>
              <a:t>Shore</a:t>
            </a:r>
            <a:endParaRPr lang="sk-SK" dirty="0"/>
          </a:p>
          <a:p>
            <a:pPr>
              <a:spcAft>
                <a:spcPts val="600"/>
              </a:spcAft>
            </a:pPr>
            <a:r>
              <a:rPr lang="sk-SK" dirty="0" err="1"/>
              <a:t>Better</a:t>
            </a:r>
            <a:r>
              <a:rPr lang="sk-SK" dirty="0"/>
              <a:t> </a:t>
            </a:r>
            <a:r>
              <a:rPr lang="sk-SK" dirty="0" err="1"/>
              <a:t>protection</a:t>
            </a:r>
            <a:br>
              <a:rPr lang="sk-SK" dirty="0"/>
            </a:br>
            <a:r>
              <a:rPr lang="sk-SK" dirty="0" err="1"/>
              <a:t>against</a:t>
            </a:r>
            <a:r>
              <a:rPr lang="sk-SK" dirty="0"/>
              <a:t> </a:t>
            </a:r>
            <a:r>
              <a:rPr lang="sk-SK" dirty="0" err="1"/>
              <a:t>dust</a:t>
            </a:r>
            <a:r>
              <a:rPr lang="sk-SK" dirty="0"/>
              <a:t>,</a:t>
            </a:r>
            <a:br>
              <a:rPr lang="sk-SK" dirty="0"/>
            </a:br>
            <a:r>
              <a:rPr lang="sk-SK" dirty="0" err="1"/>
              <a:t>water</a:t>
            </a:r>
            <a:r>
              <a:rPr lang="sk-SK" dirty="0"/>
              <a:t>... </a:t>
            </a:r>
            <a:br>
              <a:rPr lang="sk-SK" dirty="0">
                <a:latin typeface="Arial Black" pitchFamily="34" charset="0"/>
              </a:rPr>
            </a:br>
            <a:endParaRPr lang="sk-SK" sz="2000" dirty="0">
              <a:latin typeface="Arial Black" pitchFamily="34" charset="0"/>
            </a:endParaRPr>
          </a:p>
          <a:p>
            <a:pPr>
              <a:buNone/>
            </a:pPr>
            <a:r>
              <a:rPr lang="sk-SK" b="1" dirty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     </a:t>
            </a:r>
            <a:endParaRPr lang="sk-SK" dirty="0"/>
          </a:p>
        </p:txBody>
      </p:sp>
      <p:pic>
        <p:nvPicPr>
          <p:cNvPr id="4" name="Obrázok 3" descr="nanasani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30578"/>
            <a:ext cx="4518540" cy="302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E18AE4-ADF1-42C9-9D61-01294FD5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10" name="Picture 2" descr="ELMAX ZILINA">
            <a:extLst>
              <a:ext uri="{FF2B5EF4-FFF2-40B4-BE49-F238E27FC236}">
                <a16:creationId xmlns:a16="http://schemas.microsoft.com/office/drawing/2014/main" id="{B99C5B49-E457-4AA1-9DA3-ED45640D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65380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suppliers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4BD680C8-D453-48F8-B0B2-4AF9E921A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6" y="5777463"/>
            <a:ext cx="4055799" cy="520347"/>
          </a:xfrm>
        </p:spPr>
      </p:pic>
      <p:pic>
        <p:nvPicPr>
          <p:cNvPr id="5" name="Picture 2" descr="http://www.jazdchemicals.com/chemyellowpages/content/download.htm?contentSetId=50529&amp;contentId=53447&amp;contentSetTypeId=4&amp;pageTypeId=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84" y="3207438"/>
            <a:ext cx="2571769" cy="585209"/>
          </a:xfrm>
          <a:prstGeom prst="rect">
            <a:avLst/>
          </a:prstGeom>
          <a:noFill/>
        </p:spPr>
      </p:pic>
      <p:pic>
        <p:nvPicPr>
          <p:cNvPr id="6" name="Picture 4" descr="https://encrypted-tbn2.gstatic.com/images?q=tbn:ANd9GcTEfi3uh2prvP4_zWW4r8ShaRcLMZIYYpnZVvNxqe762AxM6Ri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050" y="2983897"/>
            <a:ext cx="1806506" cy="1032290"/>
          </a:xfrm>
          <a:prstGeom prst="rect">
            <a:avLst/>
          </a:prstGeom>
          <a:noFill/>
        </p:spPr>
      </p:pic>
      <p:pic>
        <p:nvPicPr>
          <p:cNvPr id="7" name="Picture 8" descr="https://encrypted-tbn1.gstatic.com/images?q=tbn:ANd9GcTgK9hS57n0H2GjZcfizLYEsV0EZLvmI7SM9mEWjKYd1OKlSwQ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58" y="1493357"/>
            <a:ext cx="2428892" cy="899682"/>
          </a:xfrm>
          <a:prstGeom prst="rect">
            <a:avLst/>
          </a:prstGeom>
          <a:noFill/>
        </p:spPr>
      </p:pic>
      <p:pic>
        <p:nvPicPr>
          <p:cNvPr id="8" name="Picture 10" descr="https://encrypted-tbn0.gstatic.com/images?q=tbn:ANd9GcRmXYlcKIi1jG9PazQZGjMw6DSblRl5kSppPPbFtCBpdOtap5o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643" y="1508732"/>
            <a:ext cx="2548942" cy="751678"/>
          </a:xfrm>
          <a:prstGeom prst="rect">
            <a:avLst/>
          </a:prstGeom>
          <a:noFill/>
        </p:spPr>
      </p:pic>
      <p:pic>
        <p:nvPicPr>
          <p:cNvPr id="10" name="Picture 14" descr="http://www.thomasnet.com/journals/fluid-gas-flow/wp-content/uploads/sites/3/2013/03/ABB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5754" y="1493357"/>
            <a:ext cx="1596523" cy="1070753"/>
          </a:xfrm>
          <a:prstGeom prst="rect">
            <a:avLst/>
          </a:prstGeom>
          <a:noFill/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162F0A11-D211-4790-9E17-4F527453C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47" y="4464146"/>
            <a:ext cx="1642111" cy="92368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8B7F0954-805E-41DA-A56C-29E1381941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4" y="4442980"/>
            <a:ext cx="2218578" cy="966023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8D1479C-9219-4809-BE03-B654BABFE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25" y="5777463"/>
            <a:ext cx="3164452" cy="550514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62C481B7-D368-4B4C-BC3B-F9275C101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07438"/>
            <a:ext cx="2346061" cy="585209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A7B53ED8-6202-44D5-897D-EC4FB1673D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10" y="4381556"/>
            <a:ext cx="1935767" cy="108886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8D299DF-4153-4564-AA23-52C73930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21" name="Picture 2" descr="ELMAX ZILINA">
            <a:extLst>
              <a:ext uri="{FF2B5EF4-FFF2-40B4-BE49-F238E27FC236}">
                <a16:creationId xmlns:a16="http://schemas.microsoft.com/office/drawing/2014/main" id="{67BCFB3D-22CE-410A-8203-BFE55445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81633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 numCol="1">
            <a:normAutofit/>
          </a:bodyPr>
          <a:lstStyle/>
          <a:p>
            <a:pPr algn="ctr">
              <a:spcAft>
                <a:spcPts val="500"/>
              </a:spcAft>
              <a:buNone/>
            </a:pPr>
            <a:endParaRPr lang="sk-SK" dirty="0">
              <a:solidFill>
                <a:srgbClr val="002060"/>
              </a:solidFill>
            </a:endParaRPr>
          </a:p>
          <a:p>
            <a:pPr algn="ctr">
              <a:spcAft>
                <a:spcPts val="500"/>
              </a:spcAft>
              <a:buNone/>
            </a:pPr>
            <a:endParaRPr lang="sk-SK" dirty="0">
              <a:solidFill>
                <a:srgbClr val="002060"/>
              </a:solidFill>
            </a:endParaRPr>
          </a:p>
          <a:p>
            <a:pPr algn="ctr">
              <a:spcAft>
                <a:spcPts val="500"/>
              </a:spcAft>
              <a:buNone/>
            </a:pPr>
            <a:r>
              <a:rPr lang="sk-SK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sk-S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sk-S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buNone/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32AB5E-61B1-4C18-8524-34768FFF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3BAA1264-8265-4D16-88B7-17D8B351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spcAft>
                <a:spcPts val="500"/>
              </a:spcAft>
              <a:buNone/>
            </a:pP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spcAft>
                <a:spcPts val="500"/>
              </a:spcAft>
              <a:buNone/>
            </a:pPr>
            <a:endParaRPr lang="sk-SK" b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spcAft>
                <a:spcPts val="500"/>
              </a:spcAft>
              <a:buNone/>
            </a:pPr>
            <a:r>
              <a:rPr lang="sk-SK" b="1" dirty="0" err="1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sk-SK" b="1" dirty="0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sk-SK" b="1" dirty="0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b="1" dirty="0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sk-SK" b="1" dirty="0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ln w="900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endParaRPr lang="sk-SK" b="1" dirty="0">
              <a:ln w="900" cmpd="sng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F3F59F-9CBA-4C49-A020-B568BB07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  <p:pic>
        <p:nvPicPr>
          <p:cNvPr id="7" name="Picture 2" descr="ELMAX ZILINA">
            <a:extLst>
              <a:ext uri="{FF2B5EF4-FFF2-40B4-BE49-F238E27FC236}">
                <a16:creationId xmlns:a16="http://schemas.microsoft.com/office/drawing/2014/main" id="{49C9D315-8185-44CC-8E06-15ECBF93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2002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sk-SK" dirty="0" err="1"/>
              <a:t>acquisition</a:t>
            </a:r>
            <a:r>
              <a:rPr lang="sk-SK" dirty="0"/>
              <a:t> – </a:t>
            </a:r>
            <a:r>
              <a:rPr lang="sk-SK" dirty="0" err="1"/>
              <a:t>Elektrostav</a:t>
            </a:r>
            <a:r>
              <a:rPr lang="sk-SK" dirty="0"/>
              <a:t>, a.s.</a:t>
            </a:r>
          </a:p>
          <a:p>
            <a:pPr lvl="1">
              <a:buNone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o</a:t>
            </a:r>
            <a:r>
              <a:rPr lang="en-US" dirty="0" err="1"/>
              <a:t>utsourcing</a:t>
            </a:r>
            <a:r>
              <a:rPr lang="en-US" dirty="0"/>
              <a:t> - electrical maintenance for the company </a:t>
            </a:r>
            <a:r>
              <a:rPr lang="sk-SK" dirty="0"/>
              <a:t>Biotika, a.s. Slovenska </a:t>
            </a:r>
            <a:r>
              <a:rPr lang="sk-SK" dirty="0" err="1"/>
              <a:t>Lupca</a:t>
            </a:r>
            <a:endParaRPr lang="sk-SK" dirty="0"/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07AA6E03-217C-4C9B-9DAE-FCAEA287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0AAA251-48FD-4AF6-B1AD-89C512C7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2003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acquisition – </a:t>
            </a:r>
            <a:r>
              <a:rPr lang="en-US" dirty="0" err="1"/>
              <a:t>Emtech</a:t>
            </a:r>
            <a:r>
              <a:rPr lang="en-US" dirty="0"/>
              <a:t>, </a:t>
            </a:r>
            <a:r>
              <a:rPr lang="en-US" dirty="0" err="1"/>
              <a:t>s.r.o</a:t>
            </a:r>
            <a:r>
              <a:rPr lang="en-US" dirty="0"/>
              <a:t>.</a:t>
            </a:r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expansion of the portfolio – automation</a:t>
            </a:r>
            <a:endParaRPr lang="sk-SK" dirty="0"/>
          </a:p>
          <a:p>
            <a:pPr lvl="1">
              <a:buFont typeface="Arial" pitchFamily="34" charset="0"/>
              <a:buChar char="•"/>
            </a:pP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i</a:t>
            </a:r>
            <a:r>
              <a:rPr lang="en-US" dirty="0" err="1"/>
              <a:t>nnovation</a:t>
            </a:r>
            <a:r>
              <a:rPr lang="sk-SK" dirty="0"/>
              <a:t>s </a:t>
            </a:r>
            <a:r>
              <a:rPr lang="en-US" dirty="0"/>
              <a:t>- CNC punching machine</a:t>
            </a: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45AF7246-BB8F-43E6-AB3C-36D97760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8E0451-6EDE-4CC1-96F0-AD857B9D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2005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innovation</a:t>
            </a:r>
            <a:r>
              <a:rPr lang="sk-SK" dirty="0"/>
              <a:t>s</a:t>
            </a:r>
            <a:r>
              <a:rPr lang="en-US" dirty="0"/>
              <a:t> - CNC bending machine</a:t>
            </a: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78125ADF-69E9-40C6-A4F4-85990368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9CE8D9-2111-4C8B-A544-DD55C1C5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 on the market and still growing</a:t>
            </a:r>
            <a:endParaRPr lang="sk-SK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400" b="1" dirty="0"/>
              <a:t>2006</a:t>
            </a:r>
          </a:p>
          <a:p>
            <a:pPr algn="ctr">
              <a:buNone/>
            </a:pPr>
            <a:endParaRPr lang="sk-SK" b="1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innovation</a:t>
            </a:r>
            <a:r>
              <a:rPr lang="sk-SK" dirty="0"/>
              <a:t>s</a:t>
            </a:r>
            <a:r>
              <a:rPr lang="en-US" dirty="0"/>
              <a:t> – industrial paint finishing line</a:t>
            </a:r>
          </a:p>
        </p:txBody>
      </p:sp>
      <p:pic>
        <p:nvPicPr>
          <p:cNvPr id="5" name="Picture 2" descr="ELMAX ZILINA">
            <a:extLst>
              <a:ext uri="{FF2B5EF4-FFF2-40B4-BE49-F238E27FC236}">
                <a16:creationId xmlns:a16="http://schemas.microsoft.com/office/drawing/2014/main" id="{89CA0AB5-A5BB-41C7-86EC-8A18E469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7675"/>
            <a:ext cx="915821" cy="21178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54EDAEA-1798-438E-BEBB-B2B6C7E0F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121276"/>
            <a:ext cx="915821" cy="4045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1058</Words>
  <Application>Microsoft Office PowerPoint</Application>
  <PresentationFormat>Prezentácia na obrazovke (4:3)</PresentationFormat>
  <Paragraphs>311</Paragraphs>
  <Slides>58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58</vt:i4>
      </vt:variant>
    </vt:vector>
  </HeadingPairs>
  <TitlesOfParts>
    <vt:vector size="63" baseType="lpstr">
      <vt:lpstr>Arial</vt:lpstr>
      <vt:lpstr>Arial Black</vt:lpstr>
      <vt:lpstr>Calibri</vt:lpstr>
      <vt:lpstr>Times New Roman</vt:lpstr>
      <vt:lpstr>Motív Office</vt:lpstr>
      <vt:lpstr> </vt:lpstr>
      <vt:lpstr>about us</vt:lpstr>
      <vt:lpstr>production program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24 years on the market and still growing</vt:lpstr>
      <vt:lpstr>participation in exhibitions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history vs. today</vt:lpstr>
      <vt:lpstr>annual turnover</vt:lpstr>
      <vt:lpstr>employees</vt:lpstr>
      <vt:lpstr>employee benefits</vt:lpstr>
      <vt:lpstr>vision</vt:lpstr>
      <vt:lpstr>our success - quality</vt:lpstr>
      <vt:lpstr>customer success</vt:lpstr>
      <vt:lpstr>electrical production</vt:lpstr>
      <vt:lpstr>Prezentácia programu PowerPoint</vt:lpstr>
      <vt:lpstr>sheet metal processing</vt:lpstr>
      <vt:lpstr>laminar flow boxes and extraction devices</vt:lpstr>
      <vt:lpstr>laminar flow boxes and exhaustion devices</vt:lpstr>
      <vt:lpstr>laminar flow boxes and extraction devices</vt:lpstr>
      <vt:lpstr>Prezentácia programu PowerPoint</vt:lpstr>
      <vt:lpstr>technological capacities (possibilities)</vt:lpstr>
      <vt:lpstr>punching</vt:lpstr>
      <vt:lpstr>laser cutting</vt:lpstr>
      <vt:lpstr>bending</vt:lpstr>
      <vt:lpstr>bending</vt:lpstr>
      <vt:lpstr>welding</vt:lpstr>
      <vt:lpstr>powder coating</vt:lpstr>
      <vt:lpstr>foam gasket dosing</vt:lpstr>
      <vt:lpstr>key suppliers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ELMAX ŽILINA, a.s.</dc:title>
  <dc:creator>Brun Miloš</dc:creator>
  <cp:lastModifiedBy>Ostrochovský Tomáš</cp:lastModifiedBy>
  <cp:revision>302</cp:revision>
  <dcterms:created xsi:type="dcterms:W3CDTF">2014-02-04T06:58:08Z</dcterms:created>
  <dcterms:modified xsi:type="dcterms:W3CDTF">2018-01-10T12:59:55Z</dcterms:modified>
</cp:coreProperties>
</file>