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333" r:id="rId12"/>
    <p:sldId id="268" r:id="rId13"/>
    <p:sldId id="269" r:id="rId14"/>
    <p:sldId id="270" r:id="rId15"/>
    <p:sldId id="332" r:id="rId16"/>
    <p:sldId id="271" r:id="rId17"/>
    <p:sldId id="334" r:id="rId18"/>
    <p:sldId id="272" r:id="rId19"/>
    <p:sldId id="330" r:id="rId20"/>
    <p:sldId id="323" r:id="rId21"/>
    <p:sldId id="324" r:id="rId22"/>
    <p:sldId id="321" r:id="rId23"/>
    <p:sldId id="301" r:id="rId24"/>
    <p:sldId id="322" r:id="rId25"/>
    <p:sldId id="311" r:id="rId26"/>
    <p:sldId id="312" r:id="rId27"/>
    <p:sldId id="303" r:id="rId28"/>
    <p:sldId id="317" r:id="rId29"/>
    <p:sldId id="304" r:id="rId30"/>
    <p:sldId id="318" r:id="rId31"/>
    <p:sldId id="315" r:id="rId32"/>
    <p:sldId id="305" r:id="rId33"/>
    <p:sldId id="316" r:id="rId34"/>
    <p:sldId id="306" r:id="rId35"/>
    <p:sldId id="329" r:id="rId36"/>
    <p:sldId id="339" r:id="rId37"/>
    <p:sldId id="331" r:id="rId38"/>
    <p:sldId id="336" r:id="rId39"/>
    <p:sldId id="337" r:id="rId40"/>
    <p:sldId id="335" r:id="rId41"/>
    <p:sldId id="275" r:id="rId42"/>
    <p:sldId id="276" r:id="rId43"/>
    <p:sldId id="277" r:id="rId44"/>
    <p:sldId id="280" r:id="rId45"/>
    <p:sldId id="307" r:id="rId46"/>
    <p:sldId id="314" r:id="rId47"/>
    <p:sldId id="281" r:id="rId48"/>
    <p:sldId id="325" r:id="rId49"/>
    <p:sldId id="326" r:id="rId50"/>
    <p:sldId id="328" r:id="rId51"/>
    <p:sldId id="338" r:id="rId52"/>
    <p:sldId id="287" r:id="rId53"/>
    <p:sldId id="288" r:id="rId54"/>
    <p:sldId id="289" r:id="rId55"/>
    <p:sldId id="290" r:id="rId56"/>
    <p:sldId id="327" r:id="rId57"/>
    <p:sldId id="291" r:id="rId58"/>
    <p:sldId id="292" r:id="rId59"/>
    <p:sldId id="293" r:id="rId60"/>
    <p:sldId id="297" r:id="rId61"/>
    <p:sldId id="294" r:id="rId62"/>
    <p:sldId id="296" r:id="rId63"/>
  </p:sldIdLst>
  <p:sldSz cx="9144000" cy="6858000" type="screen4x3"/>
  <p:notesSz cx="6805613" cy="9939338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29" autoAdjust="0"/>
  </p:normalViewPr>
  <p:slideViewPr>
    <p:cSldViewPr showGuides="1">
      <p:cViewPr varScale="1">
        <p:scale>
          <a:sx n="82" d="100"/>
          <a:sy n="82" d="100"/>
        </p:scale>
        <p:origin x="108" y="6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61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Zo&#353;it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355715978752225"/>
          <c:y val="0.11918797446508515"/>
          <c:w val="0.86644288841057493"/>
          <c:h val="0.5045278069309994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Hárok1!$B$1</c:f>
              <c:strCache>
                <c:ptCount val="1"/>
                <c:pt idx="0">
                  <c:v>Obrat [€]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986-4E31-BC03-E78BA306FACD}"/>
              </c:ext>
            </c:extLst>
          </c:dPt>
          <c:dLbls>
            <c:dLbl>
              <c:idx val="0"/>
              <c:layout>
                <c:manualLayout>
                  <c:x val="7.0491885717888806E-3"/>
                  <c:y val="-2.46096686931426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986-4E31-BC03-E78BA306FACD}"/>
                </c:ext>
              </c:extLst>
            </c:dLbl>
            <c:dLbl>
              <c:idx val="1"/>
              <c:layout>
                <c:manualLayout>
                  <c:x val="7.0491885717888806E-3"/>
                  <c:y val="-2.255886296871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986-4E31-BC03-E78BA306FACD}"/>
                </c:ext>
              </c:extLst>
            </c:dLbl>
            <c:dLbl>
              <c:idx val="2"/>
              <c:layout>
                <c:manualLayout>
                  <c:x val="-2.819675428715604E-3"/>
                  <c:y val="-8.20322289771424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986-4E31-BC03-E78BA306FACD}"/>
                </c:ext>
              </c:extLst>
            </c:dLbl>
            <c:dLbl>
              <c:idx val="3"/>
              <c:layout>
                <c:manualLayout>
                  <c:x val="1.4098377143577762E-3"/>
                  <c:y val="-2.05080572442855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986-4E31-BC03-E78BA306FACD}"/>
                </c:ext>
              </c:extLst>
            </c:dLbl>
            <c:dLbl>
              <c:idx val="4"/>
              <c:layout>
                <c:manualLayout>
                  <c:x val="8.4590262861465541E-3"/>
                  <c:y val="-1.64064457954284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986-4E31-BC03-E78BA306FACD}"/>
                </c:ext>
              </c:extLst>
            </c:dLbl>
            <c:dLbl>
              <c:idx val="5"/>
              <c:layout>
                <c:manualLayout>
                  <c:x val="7.0491885717888806E-3"/>
                  <c:y val="-1.84572515198569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DD7-4C64-975E-87C1B5A6EA32}"/>
                </c:ext>
              </c:extLst>
            </c:dLbl>
            <c:dLbl>
              <c:idx val="6"/>
              <c:layout>
                <c:manualLayout>
                  <c:x val="4.229513143073225E-3"/>
                  <c:y val="-1.2304834346571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DD7-4C64-975E-87C1B5A6EA32}"/>
                </c:ext>
              </c:extLst>
            </c:dLbl>
            <c:dLbl>
              <c:idx val="7"/>
              <c:layout>
                <c:manualLayout>
                  <c:x val="1.4098377143576728E-3"/>
                  <c:y val="-4.10161144885710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DEF-4AD0-8B83-B01B3B5FD5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Hárok1!$A$2:$A$9</c:f>
              <c:strCache>
                <c:ptCount val="8"/>
                <c:pt idx="0">
                  <c:v>1993 (iba predajne aktivity)</c:v>
                </c:pt>
                <c:pt idx="1">
                  <c:v>2002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strCache>
            </c:strRef>
          </c:cat>
          <c:val>
            <c:numRef>
              <c:f>Hárok1!$B$2:$B$9</c:f>
              <c:numCache>
                <c:formatCode>#,##0</c:formatCode>
                <c:ptCount val="8"/>
                <c:pt idx="0">
                  <c:v>20000</c:v>
                </c:pt>
                <c:pt idx="1">
                  <c:v>1575051</c:v>
                </c:pt>
                <c:pt idx="2">
                  <c:v>5419655</c:v>
                </c:pt>
                <c:pt idx="3">
                  <c:v>5660380</c:v>
                </c:pt>
                <c:pt idx="4">
                  <c:v>6700000</c:v>
                </c:pt>
                <c:pt idx="5">
                  <c:v>7700000</c:v>
                </c:pt>
                <c:pt idx="6">
                  <c:v>8850000</c:v>
                </c:pt>
                <c:pt idx="7">
                  <c:v>10000000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986-4E31-BC03-E78BA306FAC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79903816"/>
        <c:axId val="383965200"/>
        <c:axId val="0"/>
      </c:bar3DChart>
      <c:catAx>
        <c:axId val="3799038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k-SK" sz="1400" dirty="0"/>
                  <a:t>Rok</a:t>
                </a:r>
                <a:endParaRPr lang="en-US" sz="1400" dirty="0"/>
              </a:p>
            </c:rich>
          </c:tx>
          <c:layout>
            <c:manualLayout>
              <c:xMode val="edge"/>
              <c:yMode val="edge"/>
              <c:x val="0.49135464201278645"/>
              <c:y val="0.8269748128760885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383965200"/>
        <c:crosses val="autoZero"/>
        <c:auto val="1"/>
        <c:lblAlgn val="ctr"/>
        <c:lblOffset val="100"/>
        <c:noMultiLvlLbl val="0"/>
      </c:catAx>
      <c:valAx>
        <c:axId val="383965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379903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3277219676740897"/>
          <c:y val="3.9257783345871482E-2"/>
          <c:w val="0.14710402126790148"/>
          <c:h val="4.70023679539482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6975308641975426E-2"/>
          <c:y val="0.12949063854886256"/>
          <c:w val="0.96604938271604934"/>
          <c:h val="0.63716144006623177"/>
        </c:manualLayout>
      </c:layout>
      <c:bar3D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379908520"/>
        <c:axId val="379909304"/>
        <c:axId val="0"/>
      </c:bar3DChart>
      <c:catAx>
        <c:axId val="3799085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1"/>
                </a:pPr>
                <a:r>
                  <a:rPr lang="sk-SK" sz="2000" b="1" dirty="0" err="1"/>
                  <a:t>Year</a:t>
                </a:r>
                <a:endParaRPr lang="sk-SK" sz="2000" b="1" dirty="0"/>
              </a:p>
            </c:rich>
          </c:tx>
          <c:layout>
            <c:manualLayout>
              <c:xMode val="edge"/>
              <c:yMode val="edge"/>
              <c:x val="0.47443654318296846"/>
              <c:y val="0.9086815336316276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>
                <a:shade val="50000"/>
                <a:satMod val="103000"/>
              </a:schemeClr>
            </a:solidFill>
            <a:prstDash val="solid"/>
          </a:ln>
          <a:effectLst/>
        </c:spPr>
        <c:txPr>
          <a:bodyPr/>
          <a:lstStyle/>
          <a:p>
            <a:pPr>
              <a:defRPr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379909304"/>
        <c:crosses val="autoZero"/>
        <c:auto val="1"/>
        <c:lblAlgn val="ctr"/>
        <c:lblOffset val="100"/>
        <c:noMultiLvlLbl val="0"/>
      </c:catAx>
      <c:valAx>
        <c:axId val="3799093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79908520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>
              <a:ln>
                <a:solidFill>
                  <a:schemeClr val="tx1"/>
                </a:solidFill>
              </a:ln>
            </a:defRPr>
          </a:pPr>
          <a:endParaRPr lang="sk-SK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sk-SK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Hárok1!$B$1</c:f>
              <c:strCache>
                <c:ptCount val="1"/>
                <c:pt idx="0">
                  <c:v>Počet zamestnancov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905C-4381-AFA3-121D0ACCDB06}"/>
              </c:ext>
            </c:extLst>
          </c:dPt>
          <c:dLbls>
            <c:dLbl>
              <c:idx val="0"/>
              <c:layout>
                <c:manualLayout>
                  <c:x val="1.5378700499807767E-3"/>
                  <c:y val="-1.54582362882705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05C-4381-AFA3-121D0ACCDB06}"/>
                </c:ext>
              </c:extLst>
            </c:dLbl>
            <c:dLbl>
              <c:idx val="1"/>
              <c:layout>
                <c:manualLayout>
                  <c:x val="4.61361014994233E-3"/>
                  <c:y val="-2.06109817176940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05C-4381-AFA3-121D0ACCDB06}"/>
                </c:ext>
              </c:extLst>
            </c:dLbl>
            <c:dLbl>
              <c:idx val="2"/>
              <c:layout>
                <c:manualLayout>
                  <c:x val="-5.6387917101265025E-17"/>
                  <c:y val="-1.80346090029823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05C-4381-AFA3-121D0ACCDB06}"/>
                </c:ext>
              </c:extLst>
            </c:dLbl>
            <c:dLbl>
              <c:idx val="3"/>
              <c:layout>
                <c:manualLayout>
                  <c:x val="-5.6387917101265025E-17"/>
                  <c:y val="-2.31873544324058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05C-4381-AFA3-121D0ACCDB06}"/>
                </c:ext>
              </c:extLst>
            </c:dLbl>
            <c:dLbl>
              <c:idx val="4"/>
              <c:layout>
                <c:manualLayout>
                  <c:x val="0"/>
                  <c:y val="-2.57637271471175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05C-4381-AFA3-121D0ACCDB06}"/>
                </c:ext>
              </c:extLst>
            </c:dLbl>
            <c:dLbl>
              <c:idx val="5"/>
              <c:layout>
                <c:manualLayout>
                  <c:x val="3.0757400999614406E-3"/>
                  <c:y val="-3.09164725765410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05C-4381-AFA3-121D0ACCDB06}"/>
                </c:ext>
              </c:extLst>
            </c:dLbl>
            <c:dLbl>
              <c:idx val="6"/>
              <c:layout>
                <c:manualLayout>
                  <c:x val="7.6893502499038834E-3"/>
                  <c:y val="-4.31400708042118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05C-4381-AFA3-121D0ACCDB06}"/>
                </c:ext>
              </c:extLst>
            </c:dLbl>
            <c:dLbl>
              <c:idx val="7"/>
              <c:layout>
                <c:manualLayout>
                  <c:x val="-1.1277583420253005E-16"/>
                  <c:y val="-2.2529150414502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212-482A-A537-F9098985DA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Hárok1!$A$2:$A$9</c:f>
              <c:strCache>
                <c:ptCount val="8"/>
                <c:pt idx="0">
                  <c:v>1993 (iba predajné aktivity)</c:v>
                </c:pt>
                <c:pt idx="1">
                  <c:v>2002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strCache>
            </c:strRef>
          </c:cat>
          <c:val>
            <c:numRef>
              <c:f>Hárok1!$B$2:$B$9</c:f>
              <c:numCache>
                <c:formatCode>#,##0\ _S_k</c:formatCode>
                <c:ptCount val="8"/>
                <c:pt idx="0">
                  <c:v>2</c:v>
                </c:pt>
                <c:pt idx="1">
                  <c:v>85</c:v>
                </c:pt>
                <c:pt idx="2" formatCode="#,##0">
                  <c:v>94</c:v>
                </c:pt>
                <c:pt idx="3" formatCode="#,##0">
                  <c:v>98</c:v>
                </c:pt>
                <c:pt idx="4" formatCode="#,##0">
                  <c:v>110</c:v>
                </c:pt>
                <c:pt idx="5" formatCode="#,##0">
                  <c:v>140</c:v>
                </c:pt>
                <c:pt idx="6" formatCode="General">
                  <c:v>143</c:v>
                </c:pt>
                <c:pt idx="7" formatCode="General">
                  <c:v>154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05C-4381-AFA3-121D0ACCDB0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79906952"/>
        <c:axId val="379907344"/>
        <c:axId val="0"/>
      </c:bar3DChart>
      <c:catAx>
        <c:axId val="3799069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k-SK" sz="1400" dirty="0"/>
                  <a:t>Rok</a:t>
                </a:r>
              </a:p>
              <a:p>
                <a:pPr>
                  <a:defRPr sz="1400"/>
                </a:pPr>
                <a:endParaRPr lang="en-US" sz="1400" dirty="0"/>
              </a:p>
            </c:rich>
          </c:tx>
          <c:layout>
            <c:manualLayout>
              <c:xMode val="edge"/>
              <c:yMode val="edge"/>
              <c:x val="0.47443654318296724"/>
              <c:y val="0.897154724015936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379907344"/>
        <c:crosses val="autoZero"/>
        <c:auto val="1"/>
        <c:lblAlgn val="ctr"/>
        <c:lblOffset val="100"/>
        <c:noMultiLvlLbl val="0"/>
      </c:catAx>
      <c:valAx>
        <c:axId val="379907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_S_k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379906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953685287608939"/>
          <c:y val="2.5032389349447623E-3"/>
          <c:w val="0.26678896971788563"/>
          <c:h val="5.73716740183706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Hárok1!$B$1</c:f>
              <c:strCache>
                <c:ptCount val="1"/>
                <c:pt idx="0">
                  <c:v>Muži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5.8333333333333334E-2"/>
                  <c:y val="-6.0185185185185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2F5-4950-B4F2-40C1D5E37AEF}"/>
                </c:ext>
              </c:extLst>
            </c:dLbl>
            <c:dLbl>
              <c:idx val="1"/>
              <c:layout>
                <c:manualLayout>
                  <c:x val="4.9386072487672308E-2"/>
                  <c:y val="1.60363575123047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2F5-4950-B4F2-40C1D5E37AEF}"/>
                </c:ext>
              </c:extLst>
            </c:dLbl>
            <c:dLbl>
              <c:idx val="2"/>
              <c:layout>
                <c:manualLayout>
                  <c:x val="4.5380374402844127E-2"/>
                  <c:y val="-3.66890451325524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2F5-4950-B4F2-40C1D5E37AEF}"/>
                </c:ext>
              </c:extLst>
            </c:dLbl>
            <c:dLbl>
              <c:idx val="3"/>
              <c:layout>
                <c:manualLayout>
                  <c:x val="5.1081931067488165E-2"/>
                  <c:y val="-2.98339866998904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2F5-4950-B4F2-40C1D5E37AEF}"/>
                </c:ext>
              </c:extLst>
            </c:dLbl>
            <c:dLbl>
              <c:idx val="4"/>
              <c:layout>
                <c:manualLayout>
                  <c:x val="5.5555525881739634E-2"/>
                  <c:y val="-3.67282823954304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2F5-4950-B4F2-40C1D5E37AEF}"/>
                </c:ext>
              </c:extLst>
            </c:dLbl>
            <c:dLbl>
              <c:idx val="5"/>
              <c:layout>
                <c:manualLayout>
                  <c:x val="5.494167848871493E-2"/>
                  <c:y val="-5.10518672528449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2F5-4950-B4F2-40C1D5E37AEF}"/>
                </c:ext>
              </c:extLst>
            </c:dLbl>
            <c:dLbl>
              <c:idx val="6"/>
              <c:layout>
                <c:manualLayout>
                  <c:x val="5.9415273302966337E-2"/>
                  <c:y val="-5.10518672528449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2F5-4950-B4F2-40C1D5E37AEF}"/>
                </c:ext>
              </c:extLst>
            </c:dLbl>
            <c:dLbl>
              <c:idx val="7"/>
              <c:layout>
                <c:manualLayout>
                  <c:x val="5.5409575218138156E-2"/>
                  <c:y val="-9.69222114650400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2F5-4950-B4F2-40C1D5E37AE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Lit>
              <c:formatCode>General</c:formatCode>
              <c:ptCount val="8"/>
              <c:pt idx="0">
                <c:v>1993</c:v>
              </c:pt>
              <c:pt idx="1">
                <c:v>2002</c:v>
              </c:pt>
              <c:pt idx="2">
                <c:v>2012</c:v>
              </c:pt>
              <c:pt idx="3">
                <c:v>2013</c:v>
              </c:pt>
              <c:pt idx="4">
                <c:v>2014</c:v>
              </c:pt>
              <c:pt idx="5">
                <c:v>2015</c:v>
              </c:pt>
              <c:pt idx="6">
                <c:v>2016</c:v>
              </c:pt>
              <c:pt idx="7">
                <c:v>2017</c:v>
              </c:pt>
            </c:numLit>
          </c:cat>
          <c:val>
            <c:numRef>
              <c:f>Hárok1!$B$2:$B$9</c:f>
              <c:numCache>
                <c:formatCode>General</c:formatCode>
                <c:ptCount val="8"/>
                <c:pt idx="0">
                  <c:v>2</c:v>
                </c:pt>
                <c:pt idx="1">
                  <c:v>68</c:v>
                </c:pt>
                <c:pt idx="2">
                  <c:v>73</c:v>
                </c:pt>
                <c:pt idx="3">
                  <c:v>76</c:v>
                </c:pt>
                <c:pt idx="4">
                  <c:v>95</c:v>
                </c:pt>
                <c:pt idx="5">
                  <c:v>111</c:v>
                </c:pt>
                <c:pt idx="6">
                  <c:v>111</c:v>
                </c:pt>
                <c:pt idx="7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2F5-4950-B4F2-40C1D5E37AEF}"/>
            </c:ext>
          </c:extLst>
        </c:ser>
        <c:ser>
          <c:idx val="1"/>
          <c:order val="1"/>
          <c:tx>
            <c:strRef>
              <c:f>Hárok1!$C$1</c:f>
              <c:strCache>
                <c:ptCount val="1"/>
                <c:pt idx="0">
                  <c:v>Ženy</c:v>
                </c:pt>
              </c:strCache>
            </c:strRef>
          </c:tx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2F5-4950-B4F2-40C1D5E37AEF}"/>
                </c:ext>
              </c:extLst>
            </c:dLbl>
            <c:dLbl>
              <c:idx val="1"/>
              <c:layout>
                <c:manualLayout>
                  <c:x val="5.2777777777777778E-2"/>
                  <c:y val="-9.25925925925925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2F5-4950-B4F2-40C1D5E37AEF}"/>
                </c:ext>
              </c:extLst>
            </c:dLbl>
            <c:dLbl>
              <c:idx val="2"/>
              <c:layout>
                <c:manualLayout>
                  <c:x val="5.5555555555555552E-2"/>
                  <c:y val="4.62962962962962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2F5-4950-B4F2-40C1D5E37AEF}"/>
                </c:ext>
              </c:extLst>
            </c:dLbl>
            <c:dLbl>
              <c:idx val="3"/>
              <c:layout>
                <c:manualLayout>
                  <c:x val="5.2777777777777729E-2"/>
                  <c:y val="-9.25925925925925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2F5-4950-B4F2-40C1D5E37AEF}"/>
                </c:ext>
              </c:extLst>
            </c:dLbl>
            <c:dLbl>
              <c:idx val="4"/>
              <c:layout>
                <c:manualLayout>
                  <c:x val="5.2777777777777778E-2"/>
                  <c:y val="3.24074074074074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2F5-4950-B4F2-40C1D5E37AEF}"/>
                </c:ext>
              </c:extLst>
            </c:dLbl>
            <c:dLbl>
              <c:idx val="5"/>
              <c:layout>
                <c:manualLayout>
                  <c:x val="5.5555555555555552E-2"/>
                  <c:y val="2.777777777777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2F5-4950-B4F2-40C1D5E37AEF}"/>
                </c:ext>
              </c:extLst>
            </c:dLbl>
            <c:dLbl>
              <c:idx val="6"/>
              <c:layout>
                <c:manualLayout>
                  <c:x val="5.2777777777777778E-2"/>
                  <c:y val="-1.3888888888888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2F5-4950-B4F2-40C1D5E37AEF}"/>
                </c:ext>
              </c:extLst>
            </c:dLbl>
            <c:dLbl>
              <c:idx val="7"/>
              <c:layout>
                <c:manualLayout>
                  <c:x val="0.05"/>
                  <c:y val="-9.25925925925925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F2F5-4950-B4F2-40C1D5E37AE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Lit>
              <c:formatCode>General</c:formatCode>
              <c:ptCount val="8"/>
              <c:pt idx="0">
                <c:v>1993</c:v>
              </c:pt>
              <c:pt idx="1">
                <c:v>2002</c:v>
              </c:pt>
              <c:pt idx="2">
                <c:v>2012</c:v>
              </c:pt>
              <c:pt idx="3">
                <c:v>2013</c:v>
              </c:pt>
              <c:pt idx="4">
                <c:v>2014</c:v>
              </c:pt>
              <c:pt idx="5">
                <c:v>2015</c:v>
              </c:pt>
              <c:pt idx="6">
                <c:v>2016</c:v>
              </c:pt>
              <c:pt idx="7">
                <c:v>2017</c:v>
              </c:pt>
            </c:numLit>
          </c:cat>
          <c:val>
            <c:numRef>
              <c:f>Hárok1!$C$2:$C$9</c:f>
              <c:numCache>
                <c:formatCode>General</c:formatCode>
                <c:ptCount val="8"/>
                <c:pt idx="0">
                  <c:v>0</c:v>
                </c:pt>
                <c:pt idx="1">
                  <c:v>17</c:v>
                </c:pt>
                <c:pt idx="2">
                  <c:v>21</c:v>
                </c:pt>
                <c:pt idx="3">
                  <c:v>23</c:v>
                </c:pt>
                <c:pt idx="4">
                  <c:v>24</c:v>
                </c:pt>
                <c:pt idx="5">
                  <c:v>25</c:v>
                </c:pt>
                <c:pt idx="6">
                  <c:v>29</c:v>
                </c:pt>
                <c:pt idx="7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F2F5-4950-B4F2-40C1D5E37A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4849792"/>
        <c:axId val="25830528"/>
        <c:axId val="0"/>
      </c:bar3DChart>
      <c:catAx>
        <c:axId val="248497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sk-SK" sz="2000" dirty="0"/>
                  <a:t>Rok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5830528"/>
        <c:crosses val="autoZero"/>
        <c:auto val="1"/>
        <c:lblAlgn val="ctr"/>
        <c:lblOffset val="100"/>
        <c:noMultiLvlLbl val="0"/>
      </c:catAx>
      <c:valAx>
        <c:axId val="258305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4849792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B8F185-72F4-43A4-8154-34B44E6539AA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</dgm:pt>
    <dgm:pt modelId="{580272AB-26FD-48FD-87BD-6ABF6239DDEC}">
      <dgm:prSet phldrT="[Text]"/>
      <dgm:spPr/>
      <dgm:t>
        <a:bodyPr/>
        <a:lstStyle/>
        <a:p>
          <a:r>
            <a:rPr lang="sk-SK" dirty="0" err="1"/>
            <a:t>Elektrovýroba</a:t>
          </a:r>
          <a:endParaRPr lang="sk-SK" dirty="0"/>
        </a:p>
      </dgm:t>
    </dgm:pt>
    <dgm:pt modelId="{AD873231-B93B-4255-914C-A9DB8FFC4F05}" type="parTrans" cxnId="{8F5E9029-42BC-4108-8FE0-1BAE895CA61F}">
      <dgm:prSet/>
      <dgm:spPr/>
      <dgm:t>
        <a:bodyPr/>
        <a:lstStyle/>
        <a:p>
          <a:endParaRPr lang="sk-SK"/>
        </a:p>
      </dgm:t>
    </dgm:pt>
    <dgm:pt modelId="{DDFFD7E2-539C-4AFC-A81F-8F5FD44A83E9}" type="sibTrans" cxnId="{8F5E9029-42BC-4108-8FE0-1BAE895CA61F}">
      <dgm:prSet/>
      <dgm:spPr/>
      <dgm:t>
        <a:bodyPr/>
        <a:lstStyle/>
        <a:p>
          <a:endParaRPr lang="sk-SK"/>
        </a:p>
      </dgm:t>
    </dgm:pt>
    <dgm:pt modelId="{72B1C023-8245-4842-AEF6-9D63E9FA875E}">
      <dgm:prSet phldrT="[Text]"/>
      <dgm:spPr/>
      <dgm:t>
        <a:bodyPr/>
        <a:lstStyle/>
        <a:p>
          <a:r>
            <a:rPr lang="sk-SK" dirty="0"/>
            <a:t>Kovovýroba</a:t>
          </a:r>
        </a:p>
      </dgm:t>
    </dgm:pt>
    <dgm:pt modelId="{B8A091E2-CB59-416F-BE7A-7B97120D1C06}" type="parTrans" cxnId="{E9380687-A54C-4478-B413-D16D6A203174}">
      <dgm:prSet/>
      <dgm:spPr/>
      <dgm:t>
        <a:bodyPr/>
        <a:lstStyle/>
        <a:p>
          <a:endParaRPr lang="sk-SK"/>
        </a:p>
      </dgm:t>
    </dgm:pt>
    <dgm:pt modelId="{8AB38025-6C88-4EFC-B06C-617A6D7EEF0B}" type="sibTrans" cxnId="{E9380687-A54C-4478-B413-D16D6A203174}">
      <dgm:prSet/>
      <dgm:spPr/>
      <dgm:t>
        <a:bodyPr/>
        <a:lstStyle/>
        <a:p>
          <a:endParaRPr lang="sk-SK"/>
        </a:p>
      </dgm:t>
    </dgm:pt>
    <dgm:pt modelId="{B5417BF6-D38D-4679-BDBD-E135210DC389}">
      <dgm:prSet phldrT="[Text]"/>
      <dgm:spPr/>
      <dgm:t>
        <a:bodyPr/>
        <a:lstStyle/>
        <a:p>
          <a:r>
            <a:rPr lang="sk-SK" dirty="0"/>
            <a:t>Filtračné a odsávacie zariadenia</a:t>
          </a:r>
        </a:p>
      </dgm:t>
    </dgm:pt>
    <dgm:pt modelId="{693074EA-8ADF-46FB-8CC3-DDC1DE393C60}" type="parTrans" cxnId="{14AAE8DC-DAF6-46A0-9E92-0757D7B3BD84}">
      <dgm:prSet/>
      <dgm:spPr/>
      <dgm:t>
        <a:bodyPr/>
        <a:lstStyle/>
        <a:p>
          <a:endParaRPr lang="sk-SK"/>
        </a:p>
      </dgm:t>
    </dgm:pt>
    <dgm:pt modelId="{4D480D32-6685-4ADA-9608-81CACE8C47B0}" type="sibTrans" cxnId="{14AAE8DC-DAF6-46A0-9E92-0757D7B3BD84}">
      <dgm:prSet/>
      <dgm:spPr/>
      <dgm:t>
        <a:bodyPr/>
        <a:lstStyle/>
        <a:p>
          <a:endParaRPr lang="sk-SK"/>
        </a:p>
      </dgm:t>
    </dgm:pt>
    <dgm:pt modelId="{105F4007-5173-412A-98D7-B2B2DAFF7312}" type="pres">
      <dgm:prSet presAssocID="{08B8F185-72F4-43A4-8154-34B44E6539AA}" presName="Name0" presStyleCnt="0">
        <dgm:presLayoutVars>
          <dgm:dir/>
          <dgm:animLvl val="lvl"/>
          <dgm:resizeHandles/>
        </dgm:presLayoutVars>
      </dgm:prSet>
      <dgm:spPr/>
    </dgm:pt>
    <dgm:pt modelId="{06727B7D-84AE-47CE-B4E8-5D74080D7EEF}" type="pres">
      <dgm:prSet presAssocID="{580272AB-26FD-48FD-87BD-6ABF6239DDEC}" presName="linNode" presStyleCnt="0"/>
      <dgm:spPr/>
    </dgm:pt>
    <dgm:pt modelId="{FCE72FD9-B647-404D-AD65-A1A0DB7CF8F6}" type="pres">
      <dgm:prSet presAssocID="{580272AB-26FD-48FD-87BD-6ABF6239DDEC}" presName="parentShp" presStyleLbl="node1" presStyleIdx="0" presStyleCnt="3">
        <dgm:presLayoutVars>
          <dgm:bulletEnabled val="1"/>
        </dgm:presLayoutVars>
      </dgm:prSet>
      <dgm:spPr/>
    </dgm:pt>
    <dgm:pt modelId="{D069A9C1-4EC3-46CF-A238-5A63AE4343D6}" type="pres">
      <dgm:prSet presAssocID="{580272AB-26FD-48FD-87BD-6ABF6239DDEC}" presName="childShp" presStyleLbl="bgAccFollowNode1" presStyleIdx="0" presStyleCnt="3">
        <dgm:presLayoutVars>
          <dgm:bulletEnabled val="1"/>
        </dgm:presLayoutVars>
      </dgm:prSet>
      <dgm:spPr/>
    </dgm:pt>
    <dgm:pt modelId="{C2D2E080-D76C-4181-B129-A83A1315C1B3}" type="pres">
      <dgm:prSet presAssocID="{DDFFD7E2-539C-4AFC-A81F-8F5FD44A83E9}" presName="spacing" presStyleCnt="0"/>
      <dgm:spPr/>
    </dgm:pt>
    <dgm:pt modelId="{DEF592C3-ECE5-4D0C-888F-2F0AD2A8756B}" type="pres">
      <dgm:prSet presAssocID="{72B1C023-8245-4842-AEF6-9D63E9FA875E}" presName="linNode" presStyleCnt="0"/>
      <dgm:spPr/>
    </dgm:pt>
    <dgm:pt modelId="{A85F0C24-6ECE-423E-A958-18070338EC2A}" type="pres">
      <dgm:prSet presAssocID="{72B1C023-8245-4842-AEF6-9D63E9FA875E}" presName="parentShp" presStyleLbl="node1" presStyleIdx="1" presStyleCnt="3">
        <dgm:presLayoutVars>
          <dgm:bulletEnabled val="1"/>
        </dgm:presLayoutVars>
      </dgm:prSet>
      <dgm:spPr/>
    </dgm:pt>
    <dgm:pt modelId="{A10A665C-48F5-4389-B3F0-F34B3CA7CE55}" type="pres">
      <dgm:prSet presAssocID="{72B1C023-8245-4842-AEF6-9D63E9FA875E}" presName="childShp" presStyleLbl="bgAccFollowNode1" presStyleIdx="1" presStyleCnt="3">
        <dgm:presLayoutVars>
          <dgm:bulletEnabled val="1"/>
        </dgm:presLayoutVars>
      </dgm:prSet>
      <dgm:spPr/>
    </dgm:pt>
    <dgm:pt modelId="{1063C772-7D7F-4CDA-9158-0DAC5F406C1D}" type="pres">
      <dgm:prSet presAssocID="{8AB38025-6C88-4EFC-B06C-617A6D7EEF0B}" presName="spacing" presStyleCnt="0"/>
      <dgm:spPr/>
    </dgm:pt>
    <dgm:pt modelId="{74846C18-A6E2-4049-8939-B4D6C1D8929C}" type="pres">
      <dgm:prSet presAssocID="{B5417BF6-D38D-4679-BDBD-E135210DC389}" presName="linNode" presStyleCnt="0"/>
      <dgm:spPr/>
    </dgm:pt>
    <dgm:pt modelId="{13A5F14C-1448-468F-9E5C-EFC56F9D9B68}" type="pres">
      <dgm:prSet presAssocID="{B5417BF6-D38D-4679-BDBD-E135210DC389}" presName="parentShp" presStyleLbl="node1" presStyleIdx="2" presStyleCnt="3">
        <dgm:presLayoutVars>
          <dgm:bulletEnabled val="1"/>
        </dgm:presLayoutVars>
      </dgm:prSet>
      <dgm:spPr/>
    </dgm:pt>
    <dgm:pt modelId="{5EA8BC53-AF17-4739-9A3A-C79AE12A44CD}" type="pres">
      <dgm:prSet presAssocID="{B5417BF6-D38D-4679-BDBD-E135210DC389}" presName="childShp" presStyleLbl="bgAccFollowNode1" presStyleIdx="2" presStyleCnt="3">
        <dgm:presLayoutVars>
          <dgm:bulletEnabled val="1"/>
        </dgm:presLayoutVars>
      </dgm:prSet>
      <dgm:spPr/>
    </dgm:pt>
  </dgm:ptLst>
  <dgm:cxnLst>
    <dgm:cxn modelId="{8F5E9029-42BC-4108-8FE0-1BAE895CA61F}" srcId="{08B8F185-72F4-43A4-8154-34B44E6539AA}" destId="{580272AB-26FD-48FD-87BD-6ABF6239DDEC}" srcOrd="0" destOrd="0" parTransId="{AD873231-B93B-4255-914C-A9DB8FFC4F05}" sibTransId="{DDFFD7E2-539C-4AFC-A81F-8F5FD44A83E9}"/>
    <dgm:cxn modelId="{379F946E-FFE0-4E20-85BB-568D4F67CBA3}" type="presOf" srcId="{B5417BF6-D38D-4679-BDBD-E135210DC389}" destId="{13A5F14C-1448-468F-9E5C-EFC56F9D9B68}" srcOrd="0" destOrd="0" presId="urn:microsoft.com/office/officeart/2005/8/layout/vList6"/>
    <dgm:cxn modelId="{4DBCEF76-24E6-4404-8B1E-63A72F547C32}" type="presOf" srcId="{580272AB-26FD-48FD-87BD-6ABF6239DDEC}" destId="{FCE72FD9-B647-404D-AD65-A1A0DB7CF8F6}" srcOrd="0" destOrd="0" presId="urn:microsoft.com/office/officeart/2005/8/layout/vList6"/>
    <dgm:cxn modelId="{E9380687-A54C-4478-B413-D16D6A203174}" srcId="{08B8F185-72F4-43A4-8154-34B44E6539AA}" destId="{72B1C023-8245-4842-AEF6-9D63E9FA875E}" srcOrd="1" destOrd="0" parTransId="{B8A091E2-CB59-416F-BE7A-7B97120D1C06}" sibTransId="{8AB38025-6C88-4EFC-B06C-617A6D7EEF0B}"/>
    <dgm:cxn modelId="{13967691-D833-4AB4-89BE-580444BE097C}" type="presOf" srcId="{72B1C023-8245-4842-AEF6-9D63E9FA875E}" destId="{A85F0C24-6ECE-423E-A958-18070338EC2A}" srcOrd="0" destOrd="0" presId="urn:microsoft.com/office/officeart/2005/8/layout/vList6"/>
    <dgm:cxn modelId="{F04700CC-F025-47B3-A1B8-6CBDBB0F4C7F}" type="presOf" srcId="{08B8F185-72F4-43A4-8154-34B44E6539AA}" destId="{105F4007-5173-412A-98D7-B2B2DAFF7312}" srcOrd="0" destOrd="0" presId="urn:microsoft.com/office/officeart/2005/8/layout/vList6"/>
    <dgm:cxn modelId="{14AAE8DC-DAF6-46A0-9E92-0757D7B3BD84}" srcId="{08B8F185-72F4-43A4-8154-34B44E6539AA}" destId="{B5417BF6-D38D-4679-BDBD-E135210DC389}" srcOrd="2" destOrd="0" parTransId="{693074EA-8ADF-46FB-8CC3-DDC1DE393C60}" sibTransId="{4D480D32-6685-4ADA-9608-81CACE8C47B0}"/>
    <dgm:cxn modelId="{A08AFB43-E3E2-4808-A199-7E1099D77FB4}" type="presParOf" srcId="{105F4007-5173-412A-98D7-B2B2DAFF7312}" destId="{06727B7D-84AE-47CE-B4E8-5D74080D7EEF}" srcOrd="0" destOrd="0" presId="urn:microsoft.com/office/officeart/2005/8/layout/vList6"/>
    <dgm:cxn modelId="{D0586BBC-9DE4-4D85-976D-889ECFA64ED9}" type="presParOf" srcId="{06727B7D-84AE-47CE-B4E8-5D74080D7EEF}" destId="{FCE72FD9-B647-404D-AD65-A1A0DB7CF8F6}" srcOrd="0" destOrd="0" presId="urn:microsoft.com/office/officeart/2005/8/layout/vList6"/>
    <dgm:cxn modelId="{F78C1F8A-C239-420E-AD2E-692E44B510CC}" type="presParOf" srcId="{06727B7D-84AE-47CE-B4E8-5D74080D7EEF}" destId="{D069A9C1-4EC3-46CF-A238-5A63AE4343D6}" srcOrd="1" destOrd="0" presId="urn:microsoft.com/office/officeart/2005/8/layout/vList6"/>
    <dgm:cxn modelId="{778CE560-0EBA-424B-AD5C-A7AED7E2BCF4}" type="presParOf" srcId="{105F4007-5173-412A-98D7-B2B2DAFF7312}" destId="{C2D2E080-D76C-4181-B129-A83A1315C1B3}" srcOrd="1" destOrd="0" presId="urn:microsoft.com/office/officeart/2005/8/layout/vList6"/>
    <dgm:cxn modelId="{DD9C23D5-8630-474B-A9A8-79C070195D0C}" type="presParOf" srcId="{105F4007-5173-412A-98D7-B2B2DAFF7312}" destId="{DEF592C3-ECE5-4D0C-888F-2F0AD2A8756B}" srcOrd="2" destOrd="0" presId="urn:microsoft.com/office/officeart/2005/8/layout/vList6"/>
    <dgm:cxn modelId="{AABB3714-2093-41C2-B8C9-56850A8CD38B}" type="presParOf" srcId="{DEF592C3-ECE5-4D0C-888F-2F0AD2A8756B}" destId="{A85F0C24-6ECE-423E-A958-18070338EC2A}" srcOrd="0" destOrd="0" presId="urn:microsoft.com/office/officeart/2005/8/layout/vList6"/>
    <dgm:cxn modelId="{A8BF2E3F-58C9-4527-A52A-41CC99DCD8DC}" type="presParOf" srcId="{DEF592C3-ECE5-4D0C-888F-2F0AD2A8756B}" destId="{A10A665C-48F5-4389-B3F0-F34B3CA7CE55}" srcOrd="1" destOrd="0" presId="urn:microsoft.com/office/officeart/2005/8/layout/vList6"/>
    <dgm:cxn modelId="{AECF1DBA-C83F-4F2C-9424-7D55831D6D81}" type="presParOf" srcId="{105F4007-5173-412A-98D7-B2B2DAFF7312}" destId="{1063C772-7D7F-4CDA-9158-0DAC5F406C1D}" srcOrd="3" destOrd="0" presId="urn:microsoft.com/office/officeart/2005/8/layout/vList6"/>
    <dgm:cxn modelId="{24CC417B-7526-47C0-ABAC-B1C0ED5C4081}" type="presParOf" srcId="{105F4007-5173-412A-98D7-B2B2DAFF7312}" destId="{74846C18-A6E2-4049-8939-B4D6C1D8929C}" srcOrd="4" destOrd="0" presId="urn:microsoft.com/office/officeart/2005/8/layout/vList6"/>
    <dgm:cxn modelId="{C4935F31-FCF4-4361-A816-2D6F2387BD70}" type="presParOf" srcId="{74846C18-A6E2-4049-8939-B4D6C1D8929C}" destId="{13A5F14C-1448-468F-9E5C-EFC56F9D9B68}" srcOrd="0" destOrd="0" presId="urn:microsoft.com/office/officeart/2005/8/layout/vList6"/>
    <dgm:cxn modelId="{F4E3CB83-BEF0-4D86-B2C5-0109A1A8A580}" type="presParOf" srcId="{74846C18-A6E2-4049-8939-B4D6C1D8929C}" destId="{5EA8BC53-AF17-4739-9A3A-C79AE12A44C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69A9C1-4EC3-46CF-A238-5A63AE4343D6}">
      <dsp:nvSpPr>
        <dsp:cNvPr id="0" name=""/>
        <dsp:cNvSpPr/>
      </dsp:nvSpPr>
      <dsp:spPr>
        <a:xfrm>
          <a:off x="2407021" y="0"/>
          <a:ext cx="3610531" cy="161483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E72FD9-B647-404D-AD65-A1A0DB7CF8F6}">
      <dsp:nvSpPr>
        <dsp:cNvPr id="0" name=""/>
        <dsp:cNvSpPr/>
      </dsp:nvSpPr>
      <dsp:spPr>
        <a:xfrm>
          <a:off x="0" y="0"/>
          <a:ext cx="2407021" cy="16148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700" kern="1200" dirty="0" err="1"/>
            <a:t>Elektrovýroba</a:t>
          </a:r>
          <a:endParaRPr lang="sk-SK" sz="2700" kern="1200" dirty="0"/>
        </a:p>
      </dsp:txBody>
      <dsp:txXfrm>
        <a:off x="78830" y="78830"/>
        <a:ext cx="2249361" cy="1457176"/>
      </dsp:txXfrm>
    </dsp:sp>
    <dsp:sp modelId="{A10A665C-48F5-4389-B3F0-F34B3CA7CE55}">
      <dsp:nvSpPr>
        <dsp:cNvPr id="0" name=""/>
        <dsp:cNvSpPr/>
      </dsp:nvSpPr>
      <dsp:spPr>
        <a:xfrm>
          <a:off x="2407021" y="1776319"/>
          <a:ext cx="3610531" cy="161483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5F0C24-6ECE-423E-A958-18070338EC2A}">
      <dsp:nvSpPr>
        <dsp:cNvPr id="0" name=""/>
        <dsp:cNvSpPr/>
      </dsp:nvSpPr>
      <dsp:spPr>
        <a:xfrm>
          <a:off x="0" y="1776319"/>
          <a:ext cx="2407021" cy="16148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700" kern="1200" dirty="0"/>
            <a:t>Kovovýroba</a:t>
          </a:r>
        </a:p>
      </dsp:txBody>
      <dsp:txXfrm>
        <a:off x="78830" y="1855149"/>
        <a:ext cx="2249361" cy="1457176"/>
      </dsp:txXfrm>
    </dsp:sp>
    <dsp:sp modelId="{5EA8BC53-AF17-4739-9A3A-C79AE12A44CD}">
      <dsp:nvSpPr>
        <dsp:cNvPr id="0" name=""/>
        <dsp:cNvSpPr/>
      </dsp:nvSpPr>
      <dsp:spPr>
        <a:xfrm>
          <a:off x="2407021" y="3552639"/>
          <a:ext cx="3610531" cy="161483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A5F14C-1448-468F-9E5C-EFC56F9D9B68}">
      <dsp:nvSpPr>
        <dsp:cNvPr id="0" name=""/>
        <dsp:cNvSpPr/>
      </dsp:nvSpPr>
      <dsp:spPr>
        <a:xfrm>
          <a:off x="0" y="3552639"/>
          <a:ext cx="2407021" cy="16148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700" kern="1200" dirty="0"/>
            <a:t>Filtračné a odsávacie zariadenia</a:t>
          </a:r>
        </a:p>
      </dsp:txBody>
      <dsp:txXfrm>
        <a:off x="78830" y="3631469"/>
        <a:ext cx="2249361" cy="14571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0.8719</cdr:x>
      <cdr:y>0.0627</cdr:y>
    </cdr:from>
    <cdr:to>
      <cdr:x>0.96542</cdr:x>
      <cdr:y>0.10921</cdr:y>
    </cdr:to>
    <cdr:sp macro="" textlink="">
      <cdr:nvSpPr>
        <cdr:cNvPr id="2" name="BlokTextu 1">
          <a:extLst xmlns:a="http://schemas.openxmlformats.org/drawingml/2006/main">
            <a:ext uri="{FF2B5EF4-FFF2-40B4-BE49-F238E27FC236}">
              <a16:creationId xmlns:a16="http://schemas.microsoft.com/office/drawing/2014/main" id="{4A45090B-D43A-402A-910D-DD8B4668C651}"/>
            </a:ext>
          </a:extLst>
        </cdr:cNvPr>
        <cdr:cNvSpPr txBox="1"/>
      </cdr:nvSpPr>
      <cdr:spPr>
        <a:xfrm xmlns:a="http://schemas.openxmlformats.org/drawingml/2006/main">
          <a:off x="7854202" y="388257"/>
          <a:ext cx="842392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sk-SK" sz="1400" b="1" dirty="0">
            <a:solidFill>
              <a:schemeClr val="accent6">
                <a:lumMod val="50000"/>
              </a:schemeClr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54F3D6-01C3-445D-9675-A68498C8E3F8}" type="datetimeFigureOut">
              <a:rPr lang="sk-SK" smtClean="0"/>
              <a:pPr/>
              <a:t>10. 1. 2018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3"/>
          </p:nvPr>
        </p:nvSpPr>
        <p:spPr>
          <a:xfrm>
            <a:off x="385445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F1A081-3092-440F-BDEA-E6681EB41D08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925778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FD69C3-3D8D-477D-8878-DD3AB0701406}" type="datetimeFigureOut">
              <a:rPr lang="sk-SK" smtClean="0"/>
              <a:pPr/>
              <a:t>10. 1. 2018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805DD2-9899-4F88-9A0F-17C7A027202D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98629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05DD2-9899-4F88-9A0F-17C7A027202D}" type="slidenum">
              <a:rPr lang="sk-SK" smtClean="0"/>
              <a:pPr/>
              <a:t>39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39125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Kliknite sem a upravte štýl predlohy podnadpisov.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D2B10-E91C-4B4B-9C4D-44D83075D5BF}" type="datetimeFigureOut">
              <a:rPr lang="sk-SK" smtClean="0"/>
              <a:pPr/>
              <a:t>10. 1. 2018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58489-8843-46D2-B328-569D98954C30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D2B10-E91C-4B4B-9C4D-44D83075D5BF}" type="datetimeFigureOut">
              <a:rPr lang="sk-SK" smtClean="0"/>
              <a:pPr/>
              <a:t>10. 1. 2018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58489-8843-46D2-B328-569D98954C30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D2B10-E91C-4B4B-9C4D-44D83075D5BF}" type="datetimeFigureOut">
              <a:rPr lang="sk-SK" smtClean="0"/>
              <a:pPr/>
              <a:t>10. 1. 2018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58489-8843-46D2-B328-569D98954C30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D2B10-E91C-4B4B-9C4D-44D83075D5BF}" type="datetimeFigureOut">
              <a:rPr lang="sk-SK" smtClean="0"/>
              <a:pPr/>
              <a:t>10. 1. 2018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58489-8843-46D2-B328-569D98954C30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D2B10-E91C-4B4B-9C4D-44D83075D5BF}" type="datetimeFigureOut">
              <a:rPr lang="sk-SK" smtClean="0"/>
              <a:pPr/>
              <a:t>10. 1. 2018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58489-8843-46D2-B328-569D98954C30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D2B10-E91C-4B4B-9C4D-44D83075D5BF}" type="datetimeFigureOut">
              <a:rPr lang="sk-SK" smtClean="0"/>
              <a:pPr/>
              <a:t>10. 1. 2018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58489-8843-46D2-B328-569D98954C30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D2B10-E91C-4B4B-9C4D-44D83075D5BF}" type="datetimeFigureOut">
              <a:rPr lang="sk-SK" smtClean="0"/>
              <a:pPr/>
              <a:t>10. 1. 2018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58489-8843-46D2-B328-569D98954C30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D2B10-E91C-4B4B-9C4D-44D83075D5BF}" type="datetimeFigureOut">
              <a:rPr lang="sk-SK" smtClean="0"/>
              <a:pPr/>
              <a:t>10. 1. 2018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58489-8843-46D2-B328-569D98954C30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D2B10-E91C-4B4B-9C4D-44D83075D5BF}" type="datetimeFigureOut">
              <a:rPr lang="sk-SK" smtClean="0"/>
              <a:pPr/>
              <a:t>10. 1. 2018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58489-8843-46D2-B328-569D98954C30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D2B10-E91C-4B4B-9C4D-44D83075D5BF}" type="datetimeFigureOut">
              <a:rPr lang="sk-SK" smtClean="0"/>
              <a:pPr/>
              <a:t>10. 1. 2018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58489-8843-46D2-B328-569D98954C30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D2B10-E91C-4B4B-9C4D-44D83075D5BF}" type="datetimeFigureOut">
              <a:rPr lang="sk-SK" smtClean="0"/>
              <a:pPr/>
              <a:t>10. 1. 2018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58489-8843-46D2-B328-569D98954C30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D2B10-E91C-4B4B-9C4D-44D83075D5BF}" type="datetimeFigureOut">
              <a:rPr lang="sk-SK" smtClean="0"/>
              <a:pPr/>
              <a:t>10. 1. 2018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58489-8843-46D2-B328-569D98954C30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2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1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1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8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g"/><Relationship Id="rId13" Type="http://schemas.openxmlformats.org/officeDocument/2006/relationships/image" Target="../media/image2.pn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12" Type="http://schemas.openxmlformats.org/officeDocument/2006/relationships/image" Target="../media/image93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11" Type="http://schemas.openxmlformats.org/officeDocument/2006/relationships/image" Target="../media/image92.png"/><Relationship Id="rId5" Type="http://schemas.openxmlformats.org/officeDocument/2006/relationships/image" Target="../media/image86.jpeg"/><Relationship Id="rId10" Type="http://schemas.openxmlformats.org/officeDocument/2006/relationships/image" Target="../media/image91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Relationship Id="rId14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sk-SK" dirty="0"/>
            </a:br>
            <a:endParaRPr lang="sk-SK" sz="6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85728"/>
            <a:ext cx="6400800" cy="1752600"/>
          </a:xfrm>
        </p:spPr>
        <p:txBody>
          <a:bodyPr>
            <a:normAutofit/>
          </a:bodyPr>
          <a:lstStyle/>
          <a:p>
            <a:endParaRPr lang="sk-SK" dirty="0"/>
          </a:p>
          <a:p>
            <a:endParaRPr lang="sk-SK" i="1" dirty="0"/>
          </a:p>
          <a:p>
            <a:endParaRPr lang="sk-SK" i="1" dirty="0"/>
          </a:p>
        </p:txBody>
      </p:sp>
      <p:pic>
        <p:nvPicPr>
          <p:cNvPr id="38914" name="Picture 2" descr="ELMAX ZILI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0158" y="2714620"/>
            <a:ext cx="4283683" cy="990603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rokov neustáleho rastu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8596" y="1600200"/>
            <a:ext cx="8258204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sk-SK" sz="4400" b="1" dirty="0"/>
              <a:t>2007</a:t>
            </a:r>
          </a:p>
          <a:p>
            <a:pPr algn="ctr">
              <a:buNone/>
            </a:pPr>
            <a:endParaRPr lang="sk-SK" b="1" dirty="0"/>
          </a:p>
          <a:p>
            <a:pPr lvl="1">
              <a:buFont typeface="Arial" pitchFamily="34" charset="0"/>
              <a:buChar char="•"/>
            </a:pPr>
            <a:r>
              <a:rPr lang="sk-SK" dirty="0"/>
              <a:t>zavedenie ISO 9001:2008</a:t>
            </a:r>
          </a:p>
          <a:p>
            <a:pPr lvl="1">
              <a:buFont typeface="Arial" pitchFamily="34" charset="0"/>
              <a:buChar char="•"/>
            </a:pPr>
            <a:endParaRPr lang="sk-SK" dirty="0"/>
          </a:p>
          <a:p>
            <a:pPr lvl="1">
              <a:buFont typeface="Arial" pitchFamily="34" charset="0"/>
              <a:buChar char="•"/>
            </a:pPr>
            <a:r>
              <a:rPr lang="sk-SK" dirty="0"/>
              <a:t>certifikovaný SMK – systém manažmentu kvality</a:t>
            </a:r>
          </a:p>
        </p:txBody>
      </p:sp>
      <p:pic>
        <p:nvPicPr>
          <p:cNvPr id="6" name="Picture 2" descr="ELMAX ZILINA">
            <a:extLst>
              <a:ext uri="{FF2B5EF4-FFF2-40B4-BE49-F238E27FC236}">
                <a16:creationId xmlns:a16="http://schemas.microsoft.com/office/drawing/2014/main" id="{602CF131-D0C8-40CB-B011-5E7C2F6F8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E1AFF7F-82CC-4963-B279-2FB8149DC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800515" cy="68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ĺžnik 5"/>
          <p:cNvSpPr/>
          <p:nvPr/>
        </p:nvSpPr>
        <p:spPr>
          <a:xfrm>
            <a:off x="4962474" y="2564904"/>
            <a:ext cx="41452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sk-SK" b="1" dirty="0"/>
              <a:t>Rok 2007</a:t>
            </a:r>
          </a:p>
        </p:txBody>
      </p:sp>
      <p:sp>
        <p:nvSpPr>
          <p:cNvPr id="7" name="Obdĺžnik 6"/>
          <p:cNvSpPr/>
          <p:nvPr/>
        </p:nvSpPr>
        <p:spPr>
          <a:xfrm>
            <a:off x="5292080" y="3079701"/>
            <a:ext cx="36724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sk-SK" dirty="0"/>
              <a:t>zavedenie ISO 9001:2008</a:t>
            </a:r>
          </a:p>
        </p:txBody>
      </p:sp>
    </p:spTree>
    <p:extLst>
      <p:ext uri="{BB962C8B-B14F-4D97-AF65-F5344CB8AC3E}">
        <p14:creationId xmlns:p14="http://schemas.microsoft.com/office/powerpoint/2010/main" val="23693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rokov neustáleho rastu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8596" y="1600200"/>
            <a:ext cx="8258204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sk-SK" sz="4400" b="1" dirty="0"/>
              <a:t>2008</a:t>
            </a:r>
          </a:p>
          <a:p>
            <a:pPr algn="ctr">
              <a:buNone/>
            </a:pPr>
            <a:endParaRPr lang="sk-SK" b="1" dirty="0"/>
          </a:p>
          <a:p>
            <a:pPr lvl="1">
              <a:buFont typeface="Arial" pitchFamily="34" charset="0"/>
              <a:buChar char="•"/>
            </a:pPr>
            <a:r>
              <a:rPr lang="sk-SK" dirty="0"/>
              <a:t>inovácie - CNC laserový rezací stroj</a:t>
            </a:r>
          </a:p>
        </p:txBody>
      </p:sp>
      <p:pic>
        <p:nvPicPr>
          <p:cNvPr id="6" name="Picture 2" descr="ELMAX ZILINA">
            <a:extLst>
              <a:ext uri="{FF2B5EF4-FFF2-40B4-BE49-F238E27FC236}">
                <a16:creationId xmlns:a16="http://schemas.microsoft.com/office/drawing/2014/main" id="{5EA39F84-0B16-48FD-93E2-E5A8E4926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F1D416B-25F7-49F5-A7F6-4177C916C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rokov neustáleho rastu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8596" y="1600201"/>
            <a:ext cx="8258204" cy="3686187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sk-SK" sz="5200" b="1" dirty="0"/>
              <a:t>2010</a:t>
            </a:r>
          </a:p>
          <a:p>
            <a:pPr algn="ctr">
              <a:buNone/>
            </a:pPr>
            <a:endParaRPr lang="sk-SK" b="1" dirty="0"/>
          </a:p>
          <a:p>
            <a:pPr lvl="1">
              <a:buFont typeface="Arial" pitchFamily="34" charset="0"/>
              <a:buChar char="•"/>
            </a:pPr>
            <a:r>
              <a:rPr lang="sk-SK" dirty="0"/>
              <a:t>inovácie  - CNC ohýbací stroj</a:t>
            </a:r>
          </a:p>
          <a:p>
            <a:pPr lvl="1">
              <a:buNone/>
            </a:pPr>
            <a:r>
              <a:rPr lang="sk-SK" dirty="0"/>
              <a:t>                        CNC stroj na nanášanie tesnenia</a:t>
            </a:r>
          </a:p>
          <a:p>
            <a:pPr lvl="1">
              <a:buNone/>
            </a:pPr>
            <a:endParaRPr lang="sk-SK" dirty="0"/>
          </a:p>
          <a:p>
            <a:pPr lvl="1" algn="just">
              <a:buNone/>
            </a:pPr>
            <a:r>
              <a:rPr lang="sk-SK" sz="3100" b="1" dirty="0">
                <a:solidFill>
                  <a:srgbClr val="0070C0"/>
                </a:solidFill>
              </a:rPr>
              <a:t>Prvý slovenský výrobca rozvádzačov s kompletnou výrobnou technológiou.</a:t>
            </a:r>
          </a:p>
          <a:p>
            <a:pPr lvl="1" algn="just">
              <a:buNone/>
            </a:pPr>
            <a:endParaRPr lang="sk-SK" sz="3100" b="1" dirty="0">
              <a:solidFill>
                <a:srgbClr val="0070C0"/>
              </a:solidFill>
            </a:endParaRPr>
          </a:p>
          <a:p>
            <a:pPr lvl="1" algn="just">
              <a:buNone/>
            </a:pPr>
            <a:r>
              <a:rPr lang="sk-SK" sz="3100" dirty="0"/>
              <a:t>Projekt bol realizovaný s podporou Európskej únie, cez operačný program Konkurencieschopnosť a hospodársky rast.</a:t>
            </a:r>
            <a:endParaRPr lang="sk-SK" sz="3100" b="1" dirty="0">
              <a:solidFill>
                <a:srgbClr val="0070C0"/>
              </a:solidFill>
            </a:endParaRPr>
          </a:p>
        </p:txBody>
      </p:sp>
      <p:sp>
        <p:nvSpPr>
          <p:cNvPr id="36866" name="AutoShape 2" descr="mailbox://C:/Documents%20and%20Settings/jezikova/Application%20Data/Thunderbird/Profiles/6glik2ia.default/Mail/Local%20Folders/Inbox?number=48079647&amp;part=1.2&amp;type=image/gif&amp;filename=sia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" name="Zástupný symbol obsahu 2"/>
          <p:cNvSpPr txBox="1">
            <a:spLocks/>
          </p:cNvSpPr>
          <p:nvPr/>
        </p:nvSpPr>
        <p:spPr>
          <a:xfrm>
            <a:off x="442898" y="1585906"/>
            <a:ext cx="8258204" cy="3686187"/>
          </a:xfrm>
          <a:prstGeom prst="rect">
            <a:avLst/>
          </a:prstGeom>
        </p:spPr>
        <p:txBody>
          <a:bodyPr vert="horz" wrap="square" lIns="0" tIns="0" rIns="0" bIns="0" rtlCol="0">
            <a:normAutofit fontScale="70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k-SK" sz="5200" b="1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+mn-lt"/>
                <a:ea typeface="+mn-ea"/>
                <a:cs typeface="+mn-cs"/>
              </a:rPr>
              <a:t>2010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k-SK" sz="3200" b="1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k-SK" sz="2800" b="0" i="0" u="none" strike="noStrike" kern="1200" cap="none" spc="0" normalizeH="0" baseline="0" noProof="0" dirty="0">
                <a:ln>
                  <a:noFill/>
                </a:ln>
                <a:noFill/>
                <a:uLnTx/>
                <a:uFillTx/>
                <a:latin typeface="+mn-lt"/>
                <a:ea typeface="+mn-ea"/>
                <a:cs typeface="+mn-cs"/>
              </a:rPr>
              <a:t>                        CNC stroj na nanášanie tesnenia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k-SK" sz="2800" b="0" i="0" u="none" strike="noStrike" kern="1200" cap="none" spc="0" normalizeH="0" baseline="0" noProof="0" dirty="0">
                <a:ln>
                  <a:noFill/>
                </a:ln>
                <a:noFill/>
                <a:uLnTx/>
                <a:uFillTx/>
                <a:latin typeface="+mn-lt"/>
                <a:ea typeface="+mn-ea"/>
                <a:cs typeface="+mn-cs"/>
              </a:rPr>
              <a:t>inovácie  - CNC ohýbací stroj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k-SK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k-SK" sz="3100" b="1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+mn-lt"/>
                <a:ea typeface="+mn-ea"/>
                <a:cs typeface="+mn-cs"/>
              </a:rPr>
              <a:t>Prvý slovenský výrobca rozvádzačov s kompletnou výrobnou technológiou.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k-SK" sz="31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k-SK" sz="3100" b="0" i="0" u="none" strike="noStrike" kern="1200" cap="none" spc="0" normalizeH="0" baseline="0" noProof="0" dirty="0">
                <a:ln>
                  <a:noFill/>
                </a:ln>
                <a:noFill/>
                <a:uLnTx/>
                <a:uFillTx/>
                <a:latin typeface="+mn-lt"/>
                <a:ea typeface="+mn-ea"/>
                <a:cs typeface="+mn-cs"/>
              </a:rPr>
              <a:t>Projekt bol realizovaný s podporou Európskej únie, cez operačný program Konkurencieschopnosť a hospodársky rast.</a:t>
            </a:r>
            <a:endParaRPr kumimoji="0" lang="sk-SK" sz="3100" b="1" i="0" u="none" strike="noStrike" kern="1200" cap="none" spc="0" normalizeH="0" baseline="0" noProof="0" dirty="0">
              <a:ln>
                <a:noFill/>
              </a:ln>
              <a:noFill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3" descr="C:\Documents and Settings\jezikova\Desktop\sia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43834" y="5572140"/>
            <a:ext cx="1071570" cy="717953"/>
          </a:xfrm>
          <a:prstGeom prst="rect">
            <a:avLst/>
          </a:prstGeom>
          <a:noFill/>
        </p:spPr>
      </p:pic>
      <p:pic>
        <p:nvPicPr>
          <p:cNvPr id="13" name="Picture 4" descr="C:\Documents and Settings\jezikova\Desktop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640" y="5572140"/>
            <a:ext cx="1142719" cy="735030"/>
          </a:xfrm>
          <a:prstGeom prst="rect">
            <a:avLst/>
          </a:prstGeom>
          <a:noFill/>
        </p:spPr>
      </p:pic>
      <p:pic>
        <p:nvPicPr>
          <p:cNvPr id="14" name="Picture 5" descr="C:\Documents and Settings\jezikova\Desktop\logo_EU_verze_color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5572140"/>
            <a:ext cx="1057267" cy="704501"/>
          </a:xfrm>
          <a:prstGeom prst="rect">
            <a:avLst/>
          </a:prstGeom>
          <a:noFill/>
        </p:spPr>
      </p:pic>
      <p:pic>
        <p:nvPicPr>
          <p:cNvPr id="16" name="Picture 2" descr="ELMAX ZILINA">
            <a:extLst>
              <a:ext uri="{FF2B5EF4-FFF2-40B4-BE49-F238E27FC236}">
                <a16:creationId xmlns:a16="http://schemas.microsoft.com/office/drawing/2014/main" id="{1A8A8C7A-4832-4ED0-A08E-49E02276B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186B55A6-A1A6-4C18-85D3-933C0A479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rokov neustáleho rastu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8596" y="1600200"/>
            <a:ext cx="8258204" cy="45259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sk-SK" sz="4400" b="1" dirty="0"/>
              <a:t>2012</a:t>
            </a:r>
          </a:p>
          <a:p>
            <a:pPr algn="ctr">
              <a:buNone/>
            </a:pPr>
            <a:endParaRPr lang="sk-SK" b="1" dirty="0"/>
          </a:p>
          <a:p>
            <a:pPr lvl="1">
              <a:buFont typeface="Arial" pitchFamily="34" charset="0"/>
              <a:buChar char="•"/>
            </a:pPr>
            <a:r>
              <a:rPr lang="sk-SK" dirty="0"/>
              <a:t>rozvádzače a skrine rozvádzačov splnili UL požiadavky pre bezpečnosť</a:t>
            </a:r>
          </a:p>
          <a:p>
            <a:pPr lvl="1">
              <a:buFont typeface="Arial" pitchFamily="34" charset="0"/>
              <a:buChar char="•"/>
            </a:pPr>
            <a:endParaRPr lang="sk-SK" dirty="0"/>
          </a:p>
          <a:p>
            <a:pPr lvl="1">
              <a:buFont typeface="Arial" pitchFamily="34" charset="0"/>
              <a:buChar char="•"/>
            </a:pPr>
            <a:r>
              <a:rPr lang="sk-SK" dirty="0"/>
              <a:t>export na americký trh</a:t>
            </a:r>
          </a:p>
          <a:p>
            <a:pPr lvl="1">
              <a:buFont typeface="Arial" pitchFamily="34" charset="0"/>
              <a:buChar char="•"/>
            </a:pPr>
            <a:endParaRPr lang="sk-SK" dirty="0"/>
          </a:p>
          <a:p>
            <a:pPr lvl="1" algn="just">
              <a:buNone/>
            </a:pPr>
            <a:r>
              <a:rPr lang="sk-SK" b="1" dirty="0">
                <a:solidFill>
                  <a:srgbClr val="0070C0"/>
                </a:solidFill>
              </a:rPr>
              <a:t>Jediný slovenský výrobca UL certifikovaných rozvádzačov a skríň rozvádzačov.</a:t>
            </a:r>
          </a:p>
        </p:txBody>
      </p:sp>
      <p:pic>
        <p:nvPicPr>
          <p:cNvPr id="8" name="Picture 2" descr="ELMAX ZILINA">
            <a:extLst>
              <a:ext uri="{FF2B5EF4-FFF2-40B4-BE49-F238E27FC236}">
                <a16:creationId xmlns:a16="http://schemas.microsoft.com/office/drawing/2014/main" id="{2C681790-4470-4970-97C6-33F96368A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234E218-B364-429E-A6F2-16B890CE3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5"/>
            <a:ext cx="3923928" cy="5358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06473"/>
            <a:ext cx="3985010" cy="562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04" y="1498885"/>
            <a:ext cx="4063896" cy="5358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9486A85E-1F8F-45C3-9B29-DE118DE2D6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771" y="5800498"/>
            <a:ext cx="1175775" cy="1057502"/>
          </a:xfrm>
          <a:prstGeom prst="rect">
            <a:avLst/>
          </a:prstGeom>
          <a:effectLst/>
        </p:spPr>
      </p:pic>
      <p:sp>
        <p:nvSpPr>
          <p:cNvPr id="3" name="BlokTextu 2"/>
          <p:cNvSpPr txBox="1"/>
          <p:nvPr/>
        </p:nvSpPr>
        <p:spPr>
          <a:xfrm>
            <a:off x="4572000" y="746196"/>
            <a:ext cx="446449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sk-SK" dirty="0"/>
              <a:t>Priemyselné rozvádzače UL Type4, 4X pre rozvádzače typu RN s povrchovou úpravou</a:t>
            </a:r>
          </a:p>
        </p:txBody>
      </p:sp>
      <p:sp>
        <p:nvSpPr>
          <p:cNvPr id="9" name="BlokTextu 8"/>
          <p:cNvSpPr txBox="1"/>
          <p:nvPr/>
        </p:nvSpPr>
        <p:spPr>
          <a:xfrm>
            <a:off x="4590281" y="2348880"/>
            <a:ext cx="457200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k-SK" dirty="0"/>
              <a:t>Priemyselné rozvádzače UL </a:t>
            </a:r>
          </a:p>
          <a:p>
            <a:r>
              <a:rPr lang="sk-SK" dirty="0"/>
              <a:t>- UL 508A Industrial </a:t>
            </a:r>
            <a:r>
              <a:rPr lang="sk-SK" dirty="0" err="1"/>
              <a:t>Control</a:t>
            </a:r>
            <a:r>
              <a:rPr lang="sk-SK" dirty="0"/>
              <a:t> Panel</a:t>
            </a:r>
          </a:p>
          <a:p>
            <a:r>
              <a:rPr lang="sk-SK" dirty="0"/>
              <a:t>- C22.2 No. 14-10 Industrial </a:t>
            </a:r>
            <a:r>
              <a:rPr lang="sk-SK" dirty="0" err="1"/>
              <a:t>Control</a:t>
            </a:r>
            <a:r>
              <a:rPr lang="sk-SK" dirty="0"/>
              <a:t> </a:t>
            </a:r>
            <a:r>
              <a:rPr lang="sk-SK" dirty="0" err="1"/>
              <a:t>Equipment</a:t>
            </a:r>
            <a:endParaRPr lang="sk-SK" dirty="0"/>
          </a:p>
        </p:txBody>
      </p:sp>
      <p:sp>
        <p:nvSpPr>
          <p:cNvPr id="10" name="BlokTextu 9"/>
          <p:cNvSpPr txBox="1"/>
          <p:nvPr/>
        </p:nvSpPr>
        <p:spPr>
          <a:xfrm>
            <a:off x="4590281" y="1498885"/>
            <a:ext cx="446449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sk-SK" dirty="0"/>
              <a:t>Priemyselné rozvádzače UL Type4, 4X pre rozvádzače typu RP s povrchovou úpravou</a:t>
            </a:r>
          </a:p>
        </p:txBody>
      </p:sp>
    </p:spTree>
    <p:extLst>
      <p:ext uri="{BB962C8B-B14F-4D97-AF65-F5344CB8AC3E}">
        <p14:creationId xmlns:p14="http://schemas.microsoft.com/office/powerpoint/2010/main" val="294525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rokov neustáleho rastu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8596" y="1600200"/>
            <a:ext cx="8258204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sk-SK" sz="4400" b="1" dirty="0"/>
              <a:t>2013</a:t>
            </a:r>
          </a:p>
          <a:p>
            <a:pPr algn="ctr">
              <a:buNone/>
            </a:pPr>
            <a:endParaRPr lang="sk-SK" b="1" dirty="0"/>
          </a:p>
          <a:p>
            <a:pPr lvl="1">
              <a:buFont typeface="Arial" pitchFamily="34" charset="0"/>
              <a:buChar char="•"/>
            </a:pPr>
            <a:r>
              <a:rPr lang="sk-SK" dirty="0"/>
              <a:t>EN 1090 certifikácia</a:t>
            </a:r>
          </a:p>
          <a:p>
            <a:pPr lvl="1">
              <a:buFont typeface="Arial" pitchFamily="34" charset="0"/>
              <a:buChar char="•"/>
            </a:pPr>
            <a:endParaRPr lang="sk-SK" dirty="0"/>
          </a:p>
          <a:p>
            <a:pPr lvl="1">
              <a:buFont typeface="Arial" pitchFamily="34" charset="0"/>
              <a:buChar char="•"/>
            </a:pPr>
            <a:r>
              <a:rPr lang="sk-SK" dirty="0"/>
              <a:t>oprávnenie na výrobu oceľových konštrukcii</a:t>
            </a:r>
          </a:p>
        </p:txBody>
      </p:sp>
      <p:pic>
        <p:nvPicPr>
          <p:cNvPr id="6" name="Picture 2" descr="ELMAX ZILINA">
            <a:extLst>
              <a:ext uri="{FF2B5EF4-FFF2-40B4-BE49-F238E27FC236}">
                <a16:creationId xmlns:a16="http://schemas.microsoft.com/office/drawing/2014/main" id="{818F07BA-3A81-49DF-BD6B-8CE08BB5D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022B478-7D80-4C89-AFAD-4EF51B02B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87696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ĺžnik 3"/>
          <p:cNvSpPr/>
          <p:nvPr/>
        </p:nvSpPr>
        <p:spPr>
          <a:xfrm>
            <a:off x="6444208" y="2709028"/>
            <a:ext cx="1065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sk-SK" b="1" dirty="0"/>
              <a:t>Rok 2013</a:t>
            </a:r>
          </a:p>
        </p:txBody>
      </p:sp>
      <p:sp>
        <p:nvSpPr>
          <p:cNvPr id="5" name="Obdĺžnik 4"/>
          <p:cNvSpPr/>
          <p:nvPr/>
        </p:nvSpPr>
        <p:spPr>
          <a:xfrm>
            <a:off x="5557044" y="3181834"/>
            <a:ext cx="2580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sk-SK" dirty="0"/>
              <a:t>EN 1090 certifikácia</a:t>
            </a:r>
          </a:p>
        </p:txBody>
      </p:sp>
    </p:spTree>
    <p:extLst>
      <p:ext uri="{BB962C8B-B14F-4D97-AF65-F5344CB8AC3E}">
        <p14:creationId xmlns:p14="http://schemas.microsoft.com/office/powerpoint/2010/main" val="289589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rokov neustáleho rastu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8596" y="1600200"/>
            <a:ext cx="8258204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sk-SK" sz="4400" b="1" dirty="0"/>
              <a:t>2014</a:t>
            </a:r>
            <a:endParaRPr lang="sk-SK" sz="4400" dirty="0"/>
          </a:p>
          <a:p>
            <a:pPr lvl="1">
              <a:buFont typeface="Arial" pitchFamily="34" charset="0"/>
              <a:buChar char="•"/>
            </a:pPr>
            <a:endParaRPr lang="sk-SK" sz="1800" dirty="0"/>
          </a:p>
          <a:p>
            <a:pPr lvl="1">
              <a:buFont typeface="Arial" pitchFamily="34" charset="0"/>
              <a:buChar char="•"/>
            </a:pPr>
            <a:r>
              <a:rPr lang="sk-SK" sz="2400" dirty="0"/>
              <a:t>CNC </a:t>
            </a:r>
            <a:r>
              <a:rPr lang="sk-SK" sz="2400" dirty="0" err="1"/>
              <a:t>vysekávací</a:t>
            </a:r>
            <a:r>
              <a:rPr lang="sk-SK" sz="2400" dirty="0"/>
              <a:t> stroj </a:t>
            </a:r>
            <a:r>
              <a:rPr lang="sk-SK" sz="2400" dirty="0" err="1"/>
              <a:t>TruPunch</a:t>
            </a:r>
            <a:r>
              <a:rPr lang="sk-SK" sz="2400" dirty="0"/>
              <a:t> 5000</a:t>
            </a:r>
          </a:p>
          <a:p>
            <a:pPr lvl="1">
              <a:buFont typeface="Arial" pitchFamily="34" charset="0"/>
              <a:buChar char="•"/>
            </a:pPr>
            <a:endParaRPr lang="sk-SK" sz="2400" dirty="0"/>
          </a:p>
          <a:p>
            <a:pPr lvl="1">
              <a:buFont typeface="Arial" pitchFamily="34" charset="0"/>
              <a:buChar char="•"/>
            </a:pPr>
            <a:endParaRPr lang="sk-SK" sz="1800" dirty="0"/>
          </a:p>
          <a:p>
            <a:pPr marL="444500" lvl="1" indent="12700" algn="just">
              <a:buNone/>
            </a:pPr>
            <a:r>
              <a:rPr lang="sk-SK" sz="2400" dirty="0"/>
              <a:t>Projekt bol realizovaný s podporou Európskej únie, cez operačný program Konkurencieschopnosť a hospodársky rast.</a:t>
            </a:r>
            <a:endParaRPr lang="sk-SK" sz="2400" b="1" dirty="0">
              <a:solidFill>
                <a:srgbClr val="0070C0"/>
              </a:solidFill>
            </a:endParaRPr>
          </a:p>
          <a:p>
            <a:pPr lvl="1">
              <a:buNone/>
            </a:pPr>
            <a:endParaRPr lang="sk-SK" dirty="0"/>
          </a:p>
        </p:txBody>
      </p:sp>
      <p:pic>
        <p:nvPicPr>
          <p:cNvPr id="10" name="Picture 3" descr="C:\Documents and Settings\jezikova\Desktop\sia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43834" y="5572140"/>
            <a:ext cx="1071570" cy="717953"/>
          </a:xfrm>
          <a:prstGeom prst="rect">
            <a:avLst/>
          </a:prstGeom>
          <a:noFill/>
        </p:spPr>
      </p:pic>
      <p:pic>
        <p:nvPicPr>
          <p:cNvPr id="11" name="Picture 4" descr="C:\Documents and Settings\jezikova\Desktop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640" y="5572140"/>
            <a:ext cx="1142719" cy="735030"/>
          </a:xfrm>
          <a:prstGeom prst="rect">
            <a:avLst/>
          </a:prstGeom>
          <a:noFill/>
        </p:spPr>
      </p:pic>
      <p:pic>
        <p:nvPicPr>
          <p:cNvPr id="12" name="Picture 5" descr="C:\Documents and Settings\jezikova\Desktop\logo_EU_verze_color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5572140"/>
            <a:ext cx="1057267" cy="704501"/>
          </a:xfrm>
          <a:prstGeom prst="rect">
            <a:avLst/>
          </a:prstGeom>
          <a:noFill/>
        </p:spPr>
      </p:pic>
      <p:pic>
        <p:nvPicPr>
          <p:cNvPr id="9" name="Picture 2" descr="ELMAX ZILINA">
            <a:extLst>
              <a:ext uri="{FF2B5EF4-FFF2-40B4-BE49-F238E27FC236}">
                <a16:creationId xmlns:a16="http://schemas.microsoft.com/office/drawing/2014/main" id="{456291A2-0244-4F2B-A5B7-0A3058024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2B0D7041-581E-42FA-8443-2BA50C383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rokov neustáleho rastu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8596" y="1600200"/>
            <a:ext cx="8258204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sk-SK" sz="4400" b="1" dirty="0"/>
              <a:t>2014</a:t>
            </a:r>
            <a:endParaRPr lang="sk-SK" sz="4400" dirty="0"/>
          </a:p>
          <a:p>
            <a:pPr lvl="1">
              <a:buFont typeface="Arial" pitchFamily="34" charset="0"/>
              <a:buChar char="•"/>
            </a:pPr>
            <a:endParaRPr lang="sk-SK" sz="1800" dirty="0"/>
          </a:p>
          <a:p>
            <a:pPr lvl="1">
              <a:buFont typeface="Arial" pitchFamily="34" charset="0"/>
              <a:buChar char="•"/>
            </a:pPr>
            <a:r>
              <a:rPr lang="sk-SK" dirty="0"/>
              <a:t>výstavba nových priestorov pre sklad hotovej výroby – 700 </a:t>
            </a:r>
            <a:r>
              <a:rPr lang="sk-SK" sz="2400" dirty="0"/>
              <a:t>m²</a:t>
            </a:r>
          </a:p>
          <a:p>
            <a:pPr lvl="1">
              <a:buFont typeface="Arial" pitchFamily="34" charset="0"/>
              <a:buChar char="•"/>
            </a:pPr>
            <a:endParaRPr lang="sk-SK" sz="2400" dirty="0"/>
          </a:p>
          <a:p>
            <a:pPr lvl="1">
              <a:buFont typeface="Arial" pitchFamily="34" charset="0"/>
              <a:buChar char="•"/>
            </a:pPr>
            <a:endParaRPr lang="sk-SK" sz="1800" dirty="0"/>
          </a:p>
          <a:p>
            <a:pPr lvl="1">
              <a:buNone/>
            </a:pPr>
            <a:endParaRPr lang="sk-SK" dirty="0"/>
          </a:p>
        </p:txBody>
      </p:sp>
      <p:pic>
        <p:nvPicPr>
          <p:cNvPr id="5" name="Picture 2" descr="ELMAX ZILINA">
            <a:extLst>
              <a:ext uri="{FF2B5EF4-FFF2-40B4-BE49-F238E27FC236}">
                <a16:creationId xmlns:a16="http://schemas.microsoft.com/office/drawing/2014/main" id="{F8B53DFE-E590-41E7-B534-4743FFA29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1AF0C62-BB1C-4BC9-A5A3-A9A1B1A97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5747794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nás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000100" y="1600200"/>
            <a:ext cx="7686700" cy="4525963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50000"/>
              </a:lnSpc>
            </a:pPr>
            <a:r>
              <a:rPr lang="sk-SK" dirty="0">
                <a:latin typeface="Times New Roman" pitchFamily="18" charset="0"/>
                <a:cs typeface="Times New Roman" pitchFamily="18" charset="0"/>
              </a:rPr>
              <a:t>Akciová spoločnosť</a:t>
            </a:r>
          </a:p>
          <a:p>
            <a:pPr algn="just">
              <a:lnSpc>
                <a:spcPct val="150000"/>
              </a:lnSpc>
            </a:pPr>
            <a:r>
              <a:rPr lang="sk-SK" dirty="0">
                <a:latin typeface="Times New Roman" pitchFamily="18" charset="0"/>
                <a:cs typeface="Times New Roman" pitchFamily="18" charset="0"/>
              </a:rPr>
              <a:t>Slovenskí majitelia</a:t>
            </a:r>
          </a:p>
          <a:p>
            <a:pPr algn="just">
              <a:lnSpc>
                <a:spcPct val="150000"/>
              </a:lnSpc>
            </a:pPr>
            <a:r>
              <a:rPr lang="sk-SK" dirty="0">
                <a:latin typeface="Times New Roman" pitchFamily="18" charset="0"/>
                <a:cs typeface="Times New Roman" pitchFamily="18" charset="0"/>
              </a:rPr>
              <a:t>Na trhu od roku 1993</a:t>
            </a:r>
          </a:p>
          <a:p>
            <a:pPr algn="just">
              <a:lnSpc>
                <a:spcPct val="150000"/>
              </a:lnSpc>
            </a:pPr>
            <a:r>
              <a:rPr lang="sk-SK" dirty="0">
                <a:latin typeface="Times New Roman" pitchFamily="18" charset="0"/>
                <a:cs typeface="Times New Roman" pitchFamily="18" charset="0"/>
              </a:rPr>
              <a:t>154 zamestnancov</a:t>
            </a:r>
          </a:p>
          <a:p>
            <a:pPr algn="just">
              <a:lnSpc>
                <a:spcPct val="150000"/>
              </a:lnSpc>
            </a:pPr>
            <a:r>
              <a:rPr lang="sk-SK" dirty="0">
                <a:latin typeface="Times New Roman" pitchFamily="18" charset="0"/>
                <a:cs typeface="Times New Roman" pitchFamily="18" charset="0"/>
              </a:rPr>
              <a:t>Ročný obrat 10 000 000€ za rok 2017</a:t>
            </a:r>
          </a:p>
          <a:p>
            <a:pPr algn="just">
              <a:lnSpc>
                <a:spcPct val="150000"/>
              </a:lnSpc>
            </a:pPr>
            <a:r>
              <a:rPr lang="sk-SK" dirty="0">
                <a:latin typeface="Times New Roman" pitchFamily="18" charset="0"/>
                <a:cs typeface="Times New Roman" pitchFamily="18" charset="0"/>
              </a:rPr>
              <a:t>Export do celého sveta</a:t>
            </a:r>
          </a:p>
          <a:p>
            <a:pPr algn="just"/>
            <a:endParaRPr lang="sk-SK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EAE84F5-FA12-4F68-A09D-C1C284BEC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7" name="Picture 2" descr="ELMAX ZILINA">
            <a:extLst>
              <a:ext uri="{FF2B5EF4-FFF2-40B4-BE49-F238E27FC236}">
                <a16:creationId xmlns:a16="http://schemas.microsoft.com/office/drawing/2014/main" id="{97ABB959-1111-4E9D-B2CA-C1E61E7A6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advAuto="100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rokov neustáleho rastu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8596" y="1600200"/>
            <a:ext cx="8258204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sk-SK" sz="4400" b="1" dirty="0"/>
              <a:t>2015</a:t>
            </a:r>
          </a:p>
          <a:p>
            <a:pPr algn="ctr">
              <a:buNone/>
            </a:pPr>
            <a:endParaRPr lang="sk-SK" b="1" dirty="0"/>
          </a:p>
          <a:p>
            <a:pPr lvl="1">
              <a:buFont typeface="Arial" pitchFamily="34" charset="0"/>
              <a:buChar char="•"/>
            </a:pPr>
            <a:r>
              <a:rPr lang="sk-SK" dirty="0"/>
              <a:t>akvizícia – EKOKROK s.r.o.</a:t>
            </a:r>
          </a:p>
          <a:p>
            <a:pPr marL="457200" lvl="1" indent="0">
              <a:buNone/>
            </a:pPr>
            <a:endParaRPr lang="sk-SK" dirty="0"/>
          </a:p>
          <a:p>
            <a:pPr lvl="1">
              <a:buFont typeface="Arial" pitchFamily="34" charset="0"/>
              <a:buChar char="•"/>
            </a:pPr>
            <a:r>
              <a:rPr lang="sk-SK" dirty="0"/>
              <a:t>rozšírenie priestorov spoločnosti o 4 000 m²</a:t>
            </a:r>
          </a:p>
        </p:txBody>
      </p:sp>
      <p:pic>
        <p:nvPicPr>
          <p:cNvPr id="6" name="Picture 2" descr="ELMAX ZILINA">
            <a:extLst>
              <a:ext uri="{FF2B5EF4-FFF2-40B4-BE49-F238E27FC236}">
                <a16:creationId xmlns:a16="http://schemas.microsoft.com/office/drawing/2014/main" id="{6F63123E-CA4C-4426-945E-8D0C8C29C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C4FBE0C-0353-47D1-B35D-CDD32DBCD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rokov neustáleho rastu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8596" y="1600200"/>
            <a:ext cx="8258204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sk-SK" sz="4400" b="1" dirty="0"/>
              <a:t>2017</a:t>
            </a:r>
          </a:p>
          <a:p>
            <a:pPr algn="ctr">
              <a:buNone/>
            </a:pPr>
            <a:endParaRPr lang="sk-SK" b="1" dirty="0"/>
          </a:p>
          <a:p>
            <a:pPr lvl="1">
              <a:buFont typeface="Arial" pitchFamily="34" charset="0"/>
              <a:buChar char="•"/>
            </a:pPr>
            <a:r>
              <a:rPr lang="sk-SK" dirty="0"/>
              <a:t>inovácie - CNC </a:t>
            </a:r>
            <a:r>
              <a:rPr lang="sk-SK" dirty="0" err="1"/>
              <a:t>ohraňovací</a:t>
            </a:r>
            <a:r>
              <a:rPr lang="sk-SK" dirty="0"/>
              <a:t> lis </a:t>
            </a:r>
            <a:r>
              <a:rPr lang="sk-SK" dirty="0" err="1"/>
              <a:t>ToolCell</a:t>
            </a:r>
            <a:endParaRPr lang="sk-SK" dirty="0"/>
          </a:p>
        </p:txBody>
      </p:sp>
      <p:pic>
        <p:nvPicPr>
          <p:cNvPr id="6" name="Picture 2" descr="ELMAX ZILINA">
            <a:extLst>
              <a:ext uri="{FF2B5EF4-FFF2-40B4-BE49-F238E27FC236}">
                <a16:creationId xmlns:a16="http://schemas.microsoft.com/office/drawing/2014/main" id="{338AE069-CD0D-46C0-A5F3-D5363EB46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006196A-9A8B-44CE-993E-FB7A780BF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1806774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účasť na výstavách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8596" y="1556792"/>
            <a:ext cx="8258204" cy="511256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k-SK" sz="1800" b="1" dirty="0"/>
              <a:t>2002</a:t>
            </a:r>
            <a:r>
              <a:rPr lang="sk-SK" sz="1800" dirty="0"/>
              <a:t> 	     </a:t>
            </a:r>
            <a:r>
              <a:rPr lang="sk-SK" sz="1800" dirty="0" err="1"/>
              <a:t>Coneco</a:t>
            </a:r>
            <a:r>
              <a:rPr lang="sk-SK" sz="1800" dirty="0"/>
              <a:t>	Bratislava</a:t>
            </a:r>
          </a:p>
          <a:p>
            <a:pPr>
              <a:buNone/>
            </a:pPr>
            <a:r>
              <a:rPr lang="sk-SK" sz="1800" b="1" dirty="0"/>
              <a:t>2008	     </a:t>
            </a:r>
            <a:r>
              <a:rPr lang="sk-SK" sz="1800" dirty="0"/>
              <a:t>Energetika	Záhreb</a:t>
            </a:r>
          </a:p>
          <a:p>
            <a:pPr>
              <a:buNone/>
            </a:pPr>
            <a:r>
              <a:rPr lang="sk-SK" sz="1800" b="1" dirty="0"/>
              <a:t>2009	     </a:t>
            </a:r>
            <a:r>
              <a:rPr lang="sk-SK" sz="1800" dirty="0" err="1"/>
              <a:t>Elektro</a:t>
            </a:r>
            <a:r>
              <a:rPr lang="sk-SK" sz="1800" dirty="0"/>
              <a:t>		Moskva</a:t>
            </a:r>
          </a:p>
          <a:p>
            <a:pPr>
              <a:buNone/>
            </a:pPr>
            <a:r>
              <a:rPr lang="sk-SK" sz="1800" b="1" dirty="0"/>
              <a:t>2011	     </a:t>
            </a:r>
            <a:r>
              <a:rPr lang="sk-SK" sz="1800" dirty="0" err="1"/>
              <a:t>Elektro</a:t>
            </a:r>
            <a:r>
              <a:rPr lang="sk-SK" sz="1800" dirty="0"/>
              <a:t>		Moskva</a:t>
            </a:r>
          </a:p>
          <a:p>
            <a:pPr>
              <a:buNone/>
            </a:pPr>
            <a:r>
              <a:rPr lang="sk-SK" sz="1800" b="1" dirty="0"/>
              <a:t>2011	     </a:t>
            </a:r>
            <a:r>
              <a:rPr lang="sk-SK" sz="1800" dirty="0" err="1"/>
              <a:t>Elosys</a:t>
            </a:r>
            <a:r>
              <a:rPr lang="sk-SK" sz="1800" dirty="0"/>
              <a:t>		Trenčín</a:t>
            </a:r>
          </a:p>
          <a:p>
            <a:pPr>
              <a:buNone/>
            </a:pPr>
            <a:r>
              <a:rPr lang="sk-SK" sz="1800" b="1" dirty="0"/>
              <a:t>2012	     </a:t>
            </a:r>
            <a:r>
              <a:rPr lang="sk-SK" sz="1800" dirty="0" err="1"/>
              <a:t>Elosys</a:t>
            </a:r>
            <a:r>
              <a:rPr lang="sk-SK" sz="1800" dirty="0"/>
              <a:t>		Trenčín</a:t>
            </a:r>
          </a:p>
          <a:p>
            <a:pPr>
              <a:buNone/>
            </a:pPr>
            <a:r>
              <a:rPr lang="sk-SK" sz="1800" b="1" dirty="0"/>
              <a:t>2013	     </a:t>
            </a:r>
            <a:r>
              <a:rPr lang="sk-SK" sz="1800" dirty="0" err="1"/>
              <a:t>Elektro</a:t>
            </a:r>
            <a:r>
              <a:rPr lang="sk-SK" sz="1800" dirty="0"/>
              <a:t>		Moskva</a:t>
            </a:r>
          </a:p>
          <a:p>
            <a:pPr>
              <a:buNone/>
            </a:pPr>
            <a:r>
              <a:rPr lang="sk-SK" sz="1800" b="1" dirty="0"/>
              <a:t>2013	     </a:t>
            </a:r>
            <a:r>
              <a:rPr lang="sk-SK" sz="1800" dirty="0" err="1"/>
              <a:t>Amper</a:t>
            </a:r>
            <a:r>
              <a:rPr lang="sk-SK" sz="1800" dirty="0"/>
              <a:t>		Brno</a:t>
            </a:r>
          </a:p>
          <a:p>
            <a:pPr>
              <a:buNone/>
            </a:pPr>
            <a:r>
              <a:rPr lang="sk-SK" sz="1800" b="1" dirty="0"/>
              <a:t>2014	     </a:t>
            </a:r>
            <a:r>
              <a:rPr lang="sk-SK" sz="1800" dirty="0" err="1"/>
              <a:t>Amper</a:t>
            </a:r>
            <a:r>
              <a:rPr lang="sk-SK" sz="1800" dirty="0"/>
              <a:t>		Brno</a:t>
            </a:r>
          </a:p>
          <a:p>
            <a:pPr>
              <a:buNone/>
            </a:pPr>
            <a:r>
              <a:rPr lang="sk-SK" sz="1800" b="1" dirty="0"/>
              <a:t>2014       </a:t>
            </a:r>
            <a:r>
              <a:rPr lang="sk-SK" sz="1800" dirty="0" err="1"/>
              <a:t>Hannover</a:t>
            </a:r>
            <a:r>
              <a:rPr lang="sk-SK" sz="1800" dirty="0"/>
              <a:t> </a:t>
            </a:r>
            <a:r>
              <a:rPr lang="sk-SK" sz="1800" dirty="0" err="1"/>
              <a:t>Messe</a:t>
            </a:r>
            <a:r>
              <a:rPr lang="sk-SK" sz="1800" dirty="0"/>
              <a:t>	</a:t>
            </a:r>
            <a:r>
              <a:rPr lang="sk-SK" sz="1800" dirty="0" err="1"/>
              <a:t>Hannover</a:t>
            </a:r>
            <a:endParaRPr lang="sk-SK" sz="1800" dirty="0"/>
          </a:p>
          <a:p>
            <a:pPr>
              <a:buNone/>
            </a:pPr>
            <a:r>
              <a:rPr lang="sk-SK" sz="1800" b="1" dirty="0"/>
              <a:t>2015</a:t>
            </a:r>
            <a:r>
              <a:rPr lang="sk-SK" sz="1800" dirty="0"/>
              <a:t>	     Elektro                  Moskva</a:t>
            </a:r>
          </a:p>
          <a:p>
            <a:pPr>
              <a:buNone/>
            </a:pPr>
            <a:r>
              <a:rPr lang="sk-SK" sz="1800" b="1" dirty="0"/>
              <a:t>2015       </a:t>
            </a:r>
            <a:r>
              <a:rPr lang="sk-SK" sz="1800" dirty="0" err="1"/>
              <a:t>Hannover</a:t>
            </a:r>
            <a:r>
              <a:rPr lang="sk-SK" sz="1800" dirty="0"/>
              <a:t> </a:t>
            </a:r>
            <a:r>
              <a:rPr lang="sk-SK" sz="1800" dirty="0" err="1"/>
              <a:t>Messe</a:t>
            </a:r>
            <a:r>
              <a:rPr lang="sk-SK" sz="1800" dirty="0"/>
              <a:t>	</a:t>
            </a:r>
            <a:r>
              <a:rPr lang="sk-SK" sz="1800" dirty="0" err="1"/>
              <a:t>Hannover</a:t>
            </a:r>
            <a:endParaRPr lang="sk-SK" sz="1800" dirty="0"/>
          </a:p>
          <a:p>
            <a:pPr>
              <a:buNone/>
            </a:pPr>
            <a:r>
              <a:rPr lang="sk-SK" sz="1800" b="1" dirty="0"/>
              <a:t>2016       </a:t>
            </a:r>
            <a:r>
              <a:rPr lang="sk-SK" sz="1800" dirty="0" err="1"/>
              <a:t>Hannover</a:t>
            </a:r>
            <a:r>
              <a:rPr lang="sk-SK" sz="1800" dirty="0"/>
              <a:t> </a:t>
            </a:r>
            <a:r>
              <a:rPr lang="sk-SK" sz="1800" dirty="0" err="1"/>
              <a:t>Messe</a:t>
            </a:r>
            <a:r>
              <a:rPr lang="sk-SK" sz="1800" dirty="0"/>
              <a:t>	</a:t>
            </a:r>
            <a:r>
              <a:rPr lang="sk-SK" sz="1800" dirty="0" err="1"/>
              <a:t>Hannover</a:t>
            </a:r>
            <a:endParaRPr lang="sk-SK" sz="1800" dirty="0"/>
          </a:p>
          <a:p>
            <a:pPr>
              <a:buNone/>
            </a:pPr>
            <a:r>
              <a:rPr lang="sk-SK" sz="1800" b="1" dirty="0"/>
              <a:t>2017              </a:t>
            </a:r>
            <a:r>
              <a:rPr lang="sk-SK" sz="1800" dirty="0" err="1"/>
              <a:t>Elosys</a:t>
            </a:r>
            <a:r>
              <a:rPr lang="sk-SK" sz="1800" dirty="0"/>
              <a:t>                   Nitra</a:t>
            </a:r>
          </a:p>
          <a:p>
            <a:pPr>
              <a:buNone/>
            </a:pPr>
            <a:r>
              <a:rPr lang="sk-SK" sz="1800" b="1"/>
              <a:t>2017</a:t>
            </a:r>
            <a:r>
              <a:rPr lang="sk-SK" sz="1800"/>
              <a:t>	     FIHAV</a:t>
            </a:r>
            <a:r>
              <a:rPr lang="sk-SK" sz="1800" dirty="0"/>
              <a:t>		KUBA</a:t>
            </a:r>
          </a:p>
          <a:p>
            <a:pPr>
              <a:buNone/>
            </a:pPr>
            <a:endParaRPr lang="sk-SK" sz="1800" dirty="0"/>
          </a:p>
          <a:p>
            <a:pPr>
              <a:buNone/>
            </a:pPr>
            <a:endParaRPr lang="sk-SK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929190" y="2214554"/>
            <a:ext cx="3944937" cy="264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ELMAX ZILINA">
            <a:extLst>
              <a:ext uri="{FF2B5EF4-FFF2-40B4-BE49-F238E27FC236}">
                <a16:creationId xmlns:a16="http://schemas.microsoft.com/office/drawing/2014/main" id="{2C0D458E-C987-4424-87EB-817EFD8A6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5321BCF1-9A19-4886-B378-822C2012F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história 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súčasnosť </a:t>
            </a:r>
            <a:endParaRPr lang="sk-SK" sz="3200" dirty="0">
              <a:solidFill>
                <a:srgbClr val="00206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122" name="Picture 2" descr="C:\Documents and Settings\jezikova\Desktop\foto\000000014.JPG"/>
          <p:cNvPicPr>
            <a:picLocks noChangeAspect="1" noChangeArrowheads="1"/>
          </p:cNvPicPr>
          <p:nvPr/>
        </p:nvPicPr>
        <p:blipFill rotWithShape="1">
          <a:blip r:embed="rId2" cstate="print"/>
          <a:srcRect l="2593" t="2460" r="3808" b="2187"/>
          <a:stretch/>
        </p:blipFill>
        <p:spPr bwMode="auto">
          <a:xfrm>
            <a:off x="457200" y="1315777"/>
            <a:ext cx="3754760" cy="5311428"/>
          </a:xfrm>
          <a:prstGeom prst="rect">
            <a:avLst/>
          </a:prstGeom>
          <a:noFill/>
        </p:spPr>
      </p:pic>
      <p:pic>
        <p:nvPicPr>
          <p:cNvPr id="5123" name="Picture 3" descr="Z:\Ostrochovsky\Foto_ELMAX\DSC_10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285860"/>
            <a:ext cx="3825863" cy="5323029"/>
          </a:xfrm>
          <a:prstGeom prst="rect">
            <a:avLst/>
          </a:prstGeom>
          <a:noFill/>
        </p:spPr>
      </p:pic>
      <p:pic>
        <p:nvPicPr>
          <p:cNvPr id="7" name="Picture 2" descr="ELMAX ZILINA">
            <a:extLst>
              <a:ext uri="{FF2B5EF4-FFF2-40B4-BE49-F238E27FC236}">
                <a16:creationId xmlns:a16="http://schemas.microsoft.com/office/drawing/2014/main" id="{7404B6F6-2230-4364-ADE0-CF63A48E3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1887055-5E70-47E9-A095-A9434884B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história 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súčasnosť </a:t>
            </a:r>
            <a:endParaRPr lang="sk-SK" sz="3200" dirty="0">
              <a:solidFill>
                <a:srgbClr val="00206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098" name="Picture 2" descr="Y:\Foto_Elmax\Šatňa ELMAX\IMG_2527.jpg"/>
          <p:cNvPicPr>
            <a:picLocks noChangeAspect="1" noChangeArrowheads="1"/>
          </p:cNvPicPr>
          <p:nvPr/>
        </p:nvPicPr>
        <p:blipFill rotWithShape="1">
          <a:blip r:embed="rId2" cstate="print"/>
          <a:srcRect l="3714" t="1320" r="4606" b="2292"/>
          <a:stretch/>
        </p:blipFill>
        <p:spPr bwMode="auto">
          <a:xfrm>
            <a:off x="930424" y="1700808"/>
            <a:ext cx="2808313" cy="4176464"/>
          </a:xfrm>
          <a:prstGeom prst="rect">
            <a:avLst/>
          </a:prstGeom>
          <a:noFill/>
        </p:spPr>
      </p:pic>
      <p:pic>
        <p:nvPicPr>
          <p:cNvPr id="4099" name="Picture 3" descr="Y:\Foto_Elmax\Šatňa ELMAX\ZNová šatňa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211960" y="2353855"/>
            <a:ext cx="4287837" cy="2870370"/>
          </a:xfrm>
          <a:prstGeom prst="rect">
            <a:avLst/>
          </a:prstGeom>
          <a:noFill/>
        </p:spPr>
      </p:pic>
      <p:pic>
        <p:nvPicPr>
          <p:cNvPr id="7" name="Picture 2" descr="ELMAX ZILINA">
            <a:extLst>
              <a:ext uri="{FF2B5EF4-FFF2-40B4-BE49-F238E27FC236}">
                <a16:creationId xmlns:a16="http://schemas.microsoft.com/office/drawing/2014/main" id="{083415A2-078E-48D7-81E0-C29BA6BC9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1C9A199-C3FD-4418-BF5C-20F17F5D0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história 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súčasnosť </a:t>
            </a:r>
            <a:endParaRPr lang="sk-SK" sz="3200" dirty="0">
              <a:solidFill>
                <a:srgbClr val="00206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098" name="Picture 2" descr="Y:\Foto_Elmax\Šatňa ELMAX\IMG_25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071678"/>
            <a:ext cx="4214475" cy="3107563"/>
          </a:xfrm>
          <a:prstGeom prst="rect">
            <a:avLst/>
          </a:prstGeom>
          <a:noFill/>
        </p:spPr>
      </p:pic>
      <p:pic>
        <p:nvPicPr>
          <p:cNvPr id="4099" name="Picture 3" descr="Y:\Foto_Elmax\Šatňa ELMAX\ZNová šatň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071678"/>
            <a:ext cx="4287837" cy="3107543"/>
          </a:xfrm>
          <a:prstGeom prst="rect">
            <a:avLst/>
          </a:prstGeom>
          <a:noFill/>
        </p:spPr>
      </p:pic>
      <p:pic>
        <p:nvPicPr>
          <p:cNvPr id="7" name="Picture 2" descr="ELMAX ZILINA">
            <a:extLst>
              <a:ext uri="{FF2B5EF4-FFF2-40B4-BE49-F238E27FC236}">
                <a16:creationId xmlns:a16="http://schemas.microsoft.com/office/drawing/2014/main" id="{FC7C489E-B250-45F5-A8C1-2F222EA95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AF0ED96A-C27F-4B42-BD31-4118F81CB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história 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súčasnosť </a:t>
            </a:r>
            <a:endParaRPr lang="sk-SK" sz="3200" dirty="0">
              <a:solidFill>
                <a:srgbClr val="00206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Picture 2" descr="C:\Documents and Settings\jezikova\Desktop\foto\DOC023.XSM\00000001.JPG"/>
          <p:cNvPicPr>
            <a:picLocks noChangeAspect="1" noChangeArrowheads="1"/>
          </p:cNvPicPr>
          <p:nvPr/>
        </p:nvPicPr>
        <p:blipFill rotWithShape="1">
          <a:blip r:embed="rId2" cstate="print"/>
          <a:srcRect l="2591" t="1959" r="1736" b="3176"/>
          <a:stretch/>
        </p:blipFill>
        <p:spPr bwMode="auto">
          <a:xfrm>
            <a:off x="323528" y="1860591"/>
            <a:ext cx="4196038" cy="2997170"/>
          </a:xfrm>
          <a:prstGeom prst="rect">
            <a:avLst/>
          </a:prstGeom>
          <a:noFill/>
        </p:spPr>
      </p:pic>
      <p:pic>
        <p:nvPicPr>
          <p:cNvPr id="5" name="Picture 3" descr="Y:\Foto_Elmax\Šatňa ELMAX\IMG_25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485" y="1857364"/>
            <a:ext cx="4167234" cy="3000397"/>
          </a:xfrm>
          <a:prstGeom prst="rect">
            <a:avLst/>
          </a:prstGeom>
          <a:noFill/>
        </p:spPr>
      </p:pic>
      <p:pic>
        <p:nvPicPr>
          <p:cNvPr id="7" name="Picture 2" descr="ELMAX ZILINA">
            <a:extLst>
              <a:ext uri="{FF2B5EF4-FFF2-40B4-BE49-F238E27FC236}">
                <a16:creationId xmlns:a16="http://schemas.microsoft.com/office/drawing/2014/main" id="{80AC03EE-1B07-4A55-872D-D8336FCA3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D7C887FC-2729-4048-9339-CC613A085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história 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súčasnosť </a:t>
            </a:r>
            <a:endParaRPr lang="sk-SK" sz="3200" dirty="0">
              <a:solidFill>
                <a:srgbClr val="00206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7171" name="Picture 3" descr="C:\Documents and Settings\jezikova\Desktop\foto\000000010.jpg"/>
          <p:cNvPicPr>
            <a:picLocks noChangeAspect="1" noChangeArrowheads="1"/>
          </p:cNvPicPr>
          <p:nvPr/>
        </p:nvPicPr>
        <p:blipFill rotWithShape="1">
          <a:blip r:embed="rId2" cstate="print"/>
          <a:srcRect l="3373" t="1954" r="1250" b="1935"/>
          <a:stretch/>
        </p:blipFill>
        <p:spPr bwMode="auto">
          <a:xfrm>
            <a:off x="4860032" y="1988840"/>
            <a:ext cx="4104456" cy="2952328"/>
          </a:xfrm>
          <a:prstGeom prst="rect">
            <a:avLst/>
          </a:prstGeom>
          <a:noFill/>
        </p:spPr>
      </p:pic>
      <p:pic>
        <p:nvPicPr>
          <p:cNvPr id="3074" name="Picture 2" descr="C:\Documents and Settings\jezikova\Desktop\foto\DOC021.XSM\00000001.JPG"/>
          <p:cNvPicPr>
            <a:picLocks noChangeAspect="1" noChangeArrowheads="1"/>
          </p:cNvPicPr>
          <p:nvPr/>
        </p:nvPicPr>
        <p:blipFill rotWithShape="1">
          <a:blip r:embed="rId3" cstate="print"/>
          <a:srcRect l="2513" t="1954" r="906" b="1935"/>
          <a:stretch/>
        </p:blipFill>
        <p:spPr bwMode="auto">
          <a:xfrm>
            <a:off x="251520" y="1988840"/>
            <a:ext cx="4176464" cy="2952328"/>
          </a:xfrm>
          <a:prstGeom prst="rect">
            <a:avLst/>
          </a:prstGeom>
          <a:noFill/>
        </p:spPr>
      </p:pic>
      <p:pic>
        <p:nvPicPr>
          <p:cNvPr id="7" name="Picture 2" descr="ELMAX ZILINA">
            <a:extLst>
              <a:ext uri="{FF2B5EF4-FFF2-40B4-BE49-F238E27FC236}">
                <a16:creationId xmlns:a16="http://schemas.microsoft.com/office/drawing/2014/main" id="{FD174AE6-CE5B-4411-B21A-4FB46E1DE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4B6D1D8-3E1D-4D08-912F-3675DFA76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história 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súčasnosť </a:t>
            </a:r>
            <a:endParaRPr lang="sk-SK" sz="3200" dirty="0">
              <a:solidFill>
                <a:srgbClr val="00206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3074" name="Picture 2" descr="C:\Documents and Settings\jezikova\Desktop\foto\DOC021.XSM\00000001.JPG"/>
          <p:cNvPicPr>
            <a:picLocks noChangeAspect="1" noChangeArrowheads="1"/>
          </p:cNvPicPr>
          <p:nvPr/>
        </p:nvPicPr>
        <p:blipFill rotWithShape="1">
          <a:blip r:embed="rId2" cstate="print"/>
          <a:srcRect l="2513" t="1724" r="906" b="1707"/>
          <a:stretch/>
        </p:blipFill>
        <p:spPr bwMode="auto">
          <a:xfrm>
            <a:off x="169350" y="1928802"/>
            <a:ext cx="4345521" cy="3071834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928802"/>
            <a:ext cx="426464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ELMAX ZILINA">
            <a:extLst>
              <a:ext uri="{FF2B5EF4-FFF2-40B4-BE49-F238E27FC236}">
                <a16:creationId xmlns:a16="http://schemas.microsoft.com/office/drawing/2014/main" id="{71A31B4F-9AC9-4F96-829D-058093B69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50B9DD0-8E92-4FEF-9AAE-FE4338ADD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história 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súčasnosť </a:t>
            </a:r>
            <a:endParaRPr lang="sk-SK" sz="3200" dirty="0">
              <a:solidFill>
                <a:srgbClr val="00206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8194" name="Picture 2" descr="C:\Documents and Settings\jezikova\Desktop\foto\00000008.jpg"/>
          <p:cNvPicPr>
            <a:picLocks noChangeAspect="1" noChangeArrowheads="1"/>
          </p:cNvPicPr>
          <p:nvPr/>
        </p:nvPicPr>
        <p:blipFill rotWithShape="1">
          <a:blip r:embed="rId2" cstate="print"/>
          <a:srcRect l="2500" t="1973" r="1402" b="1917"/>
          <a:stretch/>
        </p:blipFill>
        <p:spPr bwMode="auto">
          <a:xfrm>
            <a:off x="251520" y="2060848"/>
            <a:ext cx="4176464" cy="2952328"/>
          </a:xfrm>
          <a:prstGeom prst="rect">
            <a:avLst/>
          </a:prstGeom>
          <a:noFill/>
        </p:spPr>
      </p:pic>
      <p:pic>
        <p:nvPicPr>
          <p:cNvPr id="8195" name="Picture 3" descr="C:\Documents and Settings\jezikova\Desktop\foto\00000001.jpg"/>
          <p:cNvPicPr>
            <a:picLocks noChangeAspect="1" noChangeArrowheads="1"/>
          </p:cNvPicPr>
          <p:nvPr/>
        </p:nvPicPr>
        <p:blipFill rotWithShape="1">
          <a:blip r:embed="rId3" cstate="print"/>
          <a:srcRect l="3069" t="1972" r="844" b="1937"/>
          <a:stretch/>
        </p:blipFill>
        <p:spPr bwMode="auto">
          <a:xfrm>
            <a:off x="4788024" y="2060849"/>
            <a:ext cx="4176464" cy="2952328"/>
          </a:xfrm>
          <a:prstGeom prst="rect">
            <a:avLst/>
          </a:prstGeom>
          <a:noFill/>
        </p:spPr>
      </p:pic>
      <p:pic>
        <p:nvPicPr>
          <p:cNvPr id="7" name="Picture 2" descr="ELMAX ZILINA">
            <a:extLst>
              <a:ext uri="{FF2B5EF4-FFF2-40B4-BE49-F238E27FC236}">
                <a16:creationId xmlns:a16="http://schemas.microsoft.com/office/drawing/2014/main" id="{D423BA13-B383-4C22-BA82-BE48D365D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0D530675-32B1-4B17-B7AA-23A888CED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výrobný program</a:t>
            </a:r>
          </a:p>
        </p:txBody>
      </p:sp>
      <p:graphicFrame>
        <p:nvGraphicFramePr>
          <p:cNvPr id="9" name="Zástupný symbol obsahu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4243175"/>
              </p:ext>
            </p:extLst>
          </p:nvPr>
        </p:nvGraphicFramePr>
        <p:xfrm>
          <a:off x="457199" y="1285860"/>
          <a:ext cx="6017553" cy="51674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30" name="Picture 6" descr="C:\Documents and Settings\jezikova\Desktop\elektro_produkty.pn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6636499" y="1428865"/>
            <a:ext cx="2083044" cy="1140362"/>
          </a:xfrm>
          <a:prstGeom prst="rect">
            <a:avLst/>
          </a:prstGeom>
          <a:noFill/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CF2E041F-28D4-41AC-8A69-0D820C0289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676" y="4854554"/>
            <a:ext cx="1152685" cy="1598782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DFB76E47-6B35-44D6-9A2E-E9637F597D8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676" y="3049010"/>
            <a:ext cx="992876" cy="1224136"/>
          </a:xfrm>
          <a:prstGeom prst="rect">
            <a:avLst/>
          </a:prstGeom>
        </p:spPr>
      </p:pic>
      <p:pic>
        <p:nvPicPr>
          <p:cNvPr id="8" name="Picture 2" descr="ELMAX ZILINA">
            <a:extLst>
              <a:ext uri="{FF2B5EF4-FFF2-40B4-BE49-F238E27FC236}">
                <a16:creationId xmlns:a16="http://schemas.microsoft.com/office/drawing/2014/main" id="{26200D49-A8D5-42A1-8140-1B07B1EA9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773009D-CA16-497C-A217-7B0B5F2C5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CE72FD9-B647-404D-AD65-A1A0DB7CF8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>
                                            <p:graphicEl>
                                              <a:dgm id="{FCE72FD9-B647-404D-AD65-A1A0DB7CF8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>
                                            <p:graphicEl>
                                              <a:dgm id="{FCE72FD9-B647-404D-AD65-A1A0DB7CF8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069A9C1-4EC3-46CF-A238-5A63AE4343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>
                                            <p:graphicEl>
                                              <a:dgm id="{D069A9C1-4EC3-46CF-A238-5A63AE4343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>
                                            <p:graphicEl>
                                              <a:dgm id="{D069A9C1-4EC3-46CF-A238-5A63AE4343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85F0C24-6ECE-423E-A958-18070338EC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>
                                            <p:graphicEl>
                                              <a:dgm id="{A85F0C24-6ECE-423E-A958-18070338EC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>
                                            <p:graphicEl>
                                              <a:dgm id="{A85F0C24-6ECE-423E-A958-18070338EC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10A665C-48F5-4389-B3F0-F34B3CA7CE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">
                                            <p:graphicEl>
                                              <a:dgm id="{A10A665C-48F5-4389-B3F0-F34B3CA7CE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9">
                                            <p:graphicEl>
                                              <a:dgm id="{A10A665C-48F5-4389-B3F0-F34B3CA7CE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3A5F14C-1448-468F-9E5C-EFC56F9D9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9">
                                            <p:graphicEl>
                                              <a:dgm id="{13A5F14C-1448-468F-9E5C-EFC56F9D9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9">
                                            <p:graphicEl>
                                              <a:dgm id="{13A5F14C-1448-468F-9E5C-EFC56F9D9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EA8BC53-AF17-4739-9A3A-C79AE12A44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9">
                                            <p:graphicEl>
                                              <a:dgm id="{5EA8BC53-AF17-4739-9A3A-C79AE12A44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9">
                                            <p:graphicEl>
                                              <a:dgm id="{5EA8BC53-AF17-4739-9A3A-C79AE12A44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9" grpId="0" uiExpand="1">
        <p:bldSub>
          <a:bldDgm bld="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história 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súčasnosť </a:t>
            </a:r>
            <a:endParaRPr lang="sk-SK" sz="3200" dirty="0">
              <a:solidFill>
                <a:srgbClr val="00206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8194" name="Picture 2" descr="C:\Documents and Settings\jezikova\Desktop\foto\00000008.jpg"/>
          <p:cNvPicPr>
            <a:picLocks noChangeAspect="1" noChangeArrowheads="1"/>
          </p:cNvPicPr>
          <p:nvPr/>
        </p:nvPicPr>
        <p:blipFill rotWithShape="1">
          <a:blip r:embed="rId2" cstate="print"/>
          <a:srcRect l="4146" t="1973" r="1390" b="1917"/>
          <a:stretch/>
        </p:blipFill>
        <p:spPr bwMode="auto">
          <a:xfrm>
            <a:off x="323527" y="2060848"/>
            <a:ext cx="4104457" cy="2952328"/>
          </a:xfrm>
          <a:prstGeom prst="rect">
            <a:avLst/>
          </a:prstGeom>
          <a:noFill/>
        </p:spPr>
      </p:pic>
      <p:pic>
        <p:nvPicPr>
          <p:cNvPr id="8195" name="Picture 3" descr="C:\Documents and Settings\jezikova\Desktop\foto\00000001.jpg"/>
          <p:cNvPicPr>
            <a:picLocks noChangeAspect="1" noChangeArrowheads="1"/>
          </p:cNvPicPr>
          <p:nvPr/>
        </p:nvPicPr>
        <p:blipFill rotWithShape="1">
          <a:blip r:embed="rId3" cstate="print"/>
          <a:srcRect l="3061" t="1972" r="838" b="1937"/>
          <a:stretch/>
        </p:blipFill>
        <p:spPr bwMode="auto">
          <a:xfrm>
            <a:off x="4716016" y="2060848"/>
            <a:ext cx="4176464" cy="2952328"/>
          </a:xfrm>
          <a:prstGeom prst="rect">
            <a:avLst/>
          </a:prstGeom>
          <a:noFill/>
        </p:spPr>
      </p:pic>
      <p:pic>
        <p:nvPicPr>
          <p:cNvPr id="7" name="Picture 2" descr="ELMAX ZILINA">
            <a:extLst>
              <a:ext uri="{FF2B5EF4-FFF2-40B4-BE49-F238E27FC236}">
                <a16:creationId xmlns:a16="http://schemas.microsoft.com/office/drawing/2014/main" id="{671B4904-38D9-4D15-A475-E2B39B599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2A1EC2F-3F70-4712-9292-75F71CDF8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história 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súčasnosť </a:t>
            </a:r>
            <a:endParaRPr lang="sk-SK" sz="3200" dirty="0">
              <a:solidFill>
                <a:srgbClr val="00206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8194" name="Picture 2" descr="C:\Documents and Settings\jezikova\Desktop\foto\00000008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67986" y="2000240"/>
            <a:ext cx="4095778" cy="3071834"/>
          </a:xfrm>
          <a:prstGeom prst="rect">
            <a:avLst/>
          </a:prstGeom>
          <a:noFill/>
        </p:spPr>
      </p:pic>
      <p:pic>
        <p:nvPicPr>
          <p:cNvPr id="8195" name="Picture 3" descr="C:\Documents and Settings\jezikova\Desktop\foto\0000000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79604" y="2000240"/>
            <a:ext cx="4096604" cy="3072453"/>
          </a:xfrm>
          <a:prstGeom prst="rect">
            <a:avLst/>
          </a:prstGeom>
          <a:noFill/>
        </p:spPr>
      </p:pic>
      <p:pic>
        <p:nvPicPr>
          <p:cNvPr id="7" name="Picture 2" descr="ELMAX ZILINA">
            <a:extLst>
              <a:ext uri="{FF2B5EF4-FFF2-40B4-BE49-F238E27FC236}">
                <a16:creationId xmlns:a16="http://schemas.microsoft.com/office/drawing/2014/main" id="{EA12C561-EF34-4F51-B466-1ED8798CF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ABCD9CF-A6D6-4816-A1CD-BD3B0494F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história 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súčasnosť </a:t>
            </a:r>
            <a:endParaRPr lang="sk-SK" sz="3200" dirty="0">
              <a:solidFill>
                <a:srgbClr val="00206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219" name="Picture 3" descr="C:\Documents and Settings\jezikova\Desktop\foto\00000007.jpg"/>
          <p:cNvPicPr>
            <a:picLocks noChangeAspect="1" noChangeArrowheads="1"/>
          </p:cNvPicPr>
          <p:nvPr/>
        </p:nvPicPr>
        <p:blipFill rotWithShape="1">
          <a:blip r:embed="rId2" cstate="print"/>
          <a:srcRect l="2284" t="1182" r="3199" b="3166"/>
          <a:stretch/>
        </p:blipFill>
        <p:spPr bwMode="auto">
          <a:xfrm>
            <a:off x="5220073" y="1484785"/>
            <a:ext cx="3168352" cy="4536504"/>
          </a:xfrm>
          <a:prstGeom prst="rect">
            <a:avLst/>
          </a:prstGeom>
          <a:noFill/>
        </p:spPr>
      </p:pic>
      <p:pic>
        <p:nvPicPr>
          <p:cNvPr id="2050" name="Picture 2" descr="C:\Documents and Settings\jezikova\Desktop\foto\DOC020.XSM\00000001.JPG"/>
          <p:cNvPicPr>
            <a:picLocks noChangeAspect="1" noChangeArrowheads="1"/>
          </p:cNvPicPr>
          <p:nvPr/>
        </p:nvPicPr>
        <p:blipFill rotWithShape="1">
          <a:blip r:embed="rId3" cstate="print"/>
          <a:srcRect l="2507" t="2041" r="1652" b="2116"/>
          <a:stretch/>
        </p:blipFill>
        <p:spPr bwMode="auto">
          <a:xfrm>
            <a:off x="457200" y="2276873"/>
            <a:ext cx="4176464" cy="2952328"/>
          </a:xfrm>
          <a:prstGeom prst="rect">
            <a:avLst/>
          </a:prstGeom>
          <a:noFill/>
        </p:spPr>
      </p:pic>
      <p:pic>
        <p:nvPicPr>
          <p:cNvPr id="7" name="Picture 2" descr="ELMAX ZILINA">
            <a:extLst>
              <a:ext uri="{FF2B5EF4-FFF2-40B4-BE49-F238E27FC236}">
                <a16:creationId xmlns:a16="http://schemas.microsoft.com/office/drawing/2014/main" id="{B18B5CDD-0DB4-4405-8729-F5B607CDE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DF95FB7-A9AE-4015-974D-790B6D20A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história 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súčasnosť </a:t>
            </a:r>
            <a:endParaRPr lang="sk-SK" sz="3200" dirty="0">
              <a:solidFill>
                <a:srgbClr val="00206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219" name="Picture 3" descr="C:\Documents and Settings\jezikova\Desktop\foto\0000000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143504" y="1565297"/>
            <a:ext cx="3352167" cy="4469556"/>
          </a:xfrm>
          <a:prstGeom prst="rect">
            <a:avLst/>
          </a:prstGeom>
          <a:noFill/>
        </p:spPr>
      </p:pic>
      <p:pic>
        <p:nvPicPr>
          <p:cNvPr id="2050" name="Picture 2" descr="C:\Documents and Settings\jezikova\Desktop\foto\DOC020.XSM\0000000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39552" y="2285992"/>
            <a:ext cx="4107177" cy="3080383"/>
          </a:xfrm>
          <a:prstGeom prst="rect">
            <a:avLst/>
          </a:prstGeom>
          <a:noFill/>
        </p:spPr>
      </p:pic>
      <p:pic>
        <p:nvPicPr>
          <p:cNvPr id="7" name="Picture 2" descr="ELMAX ZILINA">
            <a:extLst>
              <a:ext uri="{FF2B5EF4-FFF2-40B4-BE49-F238E27FC236}">
                <a16:creationId xmlns:a16="http://schemas.microsoft.com/office/drawing/2014/main" id="{9592BEBD-D7EC-486A-BB3E-30B1083D1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DCEC404-A83B-4184-A946-A71F87A55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história 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súčasnosť </a:t>
            </a:r>
            <a:endParaRPr lang="sk-SK" sz="3200" dirty="0">
              <a:solidFill>
                <a:srgbClr val="00206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0242" name="Picture 2" descr="C:\Documents and Settings\jezikova\Desktop\foto\00000005.jpg"/>
          <p:cNvPicPr>
            <a:picLocks noChangeAspect="1" noChangeArrowheads="1"/>
          </p:cNvPicPr>
          <p:nvPr/>
        </p:nvPicPr>
        <p:blipFill rotWithShape="1">
          <a:blip r:embed="rId2" cstate="print"/>
          <a:srcRect l="2597" t="2138" r="2595" b="1271"/>
          <a:stretch/>
        </p:blipFill>
        <p:spPr bwMode="auto">
          <a:xfrm>
            <a:off x="422299" y="2001892"/>
            <a:ext cx="4000797" cy="2883300"/>
          </a:xfrm>
          <a:prstGeom prst="rect">
            <a:avLst/>
          </a:prstGeom>
          <a:noFill/>
        </p:spPr>
      </p:pic>
      <p:pic>
        <p:nvPicPr>
          <p:cNvPr id="10243" name="Picture 3" descr="Z:\Ostrochovsky\Foto_ELMAX\DSC_0984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37452" y="2001892"/>
            <a:ext cx="4263703" cy="2854215"/>
          </a:xfrm>
          <a:prstGeom prst="rect">
            <a:avLst/>
          </a:prstGeom>
          <a:noFill/>
        </p:spPr>
      </p:pic>
      <p:pic>
        <p:nvPicPr>
          <p:cNvPr id="7" name="Picture 2" descr="ELMAX ZILINA">
            <a:extLst>
              <a:ext uri="{FF2B5EF4-FFF2-40B4-BE49-F238E27FC236}">
                <a16:creationId xmlns:a16="http://schemas.microsoft.com/office/drawing/2014/main" id="{082DB566-4B1A-43FE-ACFB-31C8AA465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EE167AB-C873-453D-A712-019B4DAE7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história 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súčasnosť </a:t>
            </a:r>
            <a:endParaRPr lang="sk-SK" sz="3200" dirty="0">
              <a:solidFill>
                <a:srgbClr val="002060"/>
              </a:solidFill>
            </a:endParaRP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1D8B29AC-93C4-4D2F-A5BB-E42557F3DC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76872"/>
            <a:ext cx="3925346" cy="2634970"/>
          </a:xfr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12B8AE59-1B70-4FF0-B6D5-EB77B8CBA9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584" y="2276872"/>
            <a:ext cx="4684391" cy="2634970"/>
          </a:xfrm>
          <a:prstGeom prst="rect">
            <a:avLst/>
          </a:prstGeom>
        </p:spPr>
      </p:pic>
      <p:pic>
        <p:nvPicPr>
          <p:cNvPr id="6" name="Picture 2" descr="ELMAX ZILINA">
            <a:extLst>
              <a:ext uri="{FF2B5EF4-FFF2-40B4-BE49-F238E27FC236}">
                <a16:creationId xmlns:a16="http://schemas.microsoft.com/office/drawing/2014/main" id="{71EBCC85-8EF5-4226-9EBC-A469B996B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D177EAC-BC6E-4495-A6F9-8E99D675B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134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história 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súčasnosť </a:t>
            </a:r>
            <a:endParaRPr lang="sk-SK" sz="3200" dirty="0">
              <a:solidFill>
                <a:srgbClr val="002060"/>
              </a:solidFill>
            </a:endParaRPr>
          </a:p>
        </p:txBody>
      </p:sp>
      <p:pic>
        <p:nvPicPr>
          <p:cNvPr id="8" name="Zástupný objekt pre obsah 7">
            <a:extLst>
              <a:ext uri="{FF2B5EF4-FFF2-40B4-BE49-F238E27FC236}">
                <a16:creationId xmlns:a16="http://schemas.microsoft.com/office/drawing/2014/main" id="{3407A250-C220-4FB1-A842-B13AA46191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00201"/>
            <a:ext cx="4095086" cy="2303486"/>
          </a:xfr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2D49DBC6-23C8-4B24-8247-668B7FADA4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63" y="4086250"/>
            <a:ext cx="4095086" cy="2303486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6E59275D-F5E9-4486-AA29-1A73B7FDE5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821" y="1597565"/>
            <a:ext cx="4104456" cy="2308757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79E74610-610B-4C1A-B49D-F2F1C5DEDB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821" y="4112079"/>
            <a:ext cx="4104457" cy="2308757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3788AA7-A0F8-4729-AAC4-180826516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12" name="Picture 2" descr="ELMAX ZILINA">
            <a:extLst>
              <a:ext uri="{FF2B5EF4-FFF2-40B4-BE49-F238E27FC236}">
                <a16:creationId xmlns:a16="http://schemas.microsoft.com/office/drawing/2014/main" id="{B34C0D7A-94D1-4D97-96BD-385A1D8B4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513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história 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súčasnosť </a:t>
            </a:r>
            <a:endParaRPr lang="sk-SK" sz="3200" dirty="0">
              <a:solidFill>
                <a:srgbClr val="002060"/>
              </a:solidFill>
            </a:endParaRP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C4A486F6-B7B2-44F8-9B3B-0C57496CDB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48890"/>
            <a:ext cx="3093875" cy="4608982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3EC4D519-CDC7-4E71-A358-9747B6D3C8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60032" y="1548890"/>
            <a:ext cx="3091912" cy="4618782"/>
          </a:xfrm>
          <a:prstGeom prst="rect">
            <a:avLst/>
          </a:prstGeom>
        </p:spPr>
      </p:pic>
      <p:pic>
        <p:nvPicPr>
          <p:cNvPr id="6" name="Picture 2" descr="ELMAX ZILINA">
            <a:extLst>
              <a:ext uri="{FF2B5EF4-FFF2-40B4-BE49-F238E27FC236}">
                <a16:creationId xmlns:a16="http://schemas.microsoft.com/office/drawing/2014/main" id="{2ADC1C8E-898F-4044-97E2-D01BE94C2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926148F-4146-48DC-85DA-87B766F4C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186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ročný obrat</a:t>
            </a:r>
          </a:p>
        </p:txBody>
      </p:sp>
      <p:graphicFrame>
        <p:nvGraphicFramePr>
          <p:cNvPr id="4" name="Zástupný symbol obsah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7311701"/>
              </p:ext>
            </p:extLst>
          </p:nvPr>
        </p:nvGraphicFramePr>
        <p:xfrm>
          <a:off x="-43642" y="908720"/>
          <a:ext cx="9008129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2">
            <a:extLst>
              <a:ext uri="{FF2B5EF4-FFF2-40B4-BE49-F238E27FC236}">
                <a16:creationId xmlns:a16="http://schemas.microsoft.com/office/drawing/2014/main" id="{6DFC5212-7ECD-422D-A0B0-B4AE20FC1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11" name="Picture 2" descr="ELMAX ZILINA">
            <a:extLst>
              <a:ext uri="{FF2B5EF4-FFF2-40B4-BE49-F238E27FC236}">
                <a16:creationId xmlns:a16="http://schemas.microsoft.com/office/drawing/2014/main" id="{FDAD25CD-5E43-47EF-973D-47A41FEE4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6757067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zamestnanci</a:t>
            </a:r>
          </a:p>
        </p:txBody>
      </p:sp>
      <p:graphicFrame>
        <p:nvGraphicFramePr>
          <p:cNvPr id="4" name="Zástupný symbol obsahu 4"/>
          <p:cNvGraphicFramePr>
            <a:graphicFrameLocks noGrp="1"/>
          </p:cNvGraphicFramePr>
          <p:nvPr>
            <p:ph idx="1"/>
            <p:extLst/>
          </p:nvPr>
        </p:nvGraphicFramePr>
        <p:xfrm>
          <a:off x="428625" y="1600200"/>
          <a:ext cx="8258175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Zástupný symbol obsahu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0331437"/>
              </p:ext>
            </p:extLst>
          </p:nvPr>
        </p:nvGraphicFramePr>
        <p:xfrm>
          <a:off x="428624" y="1440890"/>
          <a:ext cx="8258175" cy="50734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Picture 2">
            <a:extLst>
              <a:ext uri="{FF2B5EF4-FFF2-40B4-BE49-F238E27FC236}">
                <a16:creationId xmlns:a16="http://schemas.microsoft.com/office/drawing/2014/main" id="{1E794DBA-852D-41CC-AF9F-9C6F9A3C5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11" name="Picture 2" descr="ELMAX ZILINA">
            <a:extLst>
              <a:ext uri="{FF2B5EF4-FFF2-40B4-BE49-F238E27FC236}">
                <a16:creationId xmlns:a16="http://schemas.microsoft.com/office/drawing/2014/main" id="{0CEBECE0-6AFC-4089-B237-69D37809B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400518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  <p:bldGraphic spid="5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rokov neustáleho rastu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8596" y="1600200"/>
            <a:ext cx="8258204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sk-SK" sz="4400" b="1" dirty="0"/>
              <a:t>1993</a:t>
            </a:r>
          </a:p>
          <a:p>
            <a:pPr algn="ctr">
              <a:buNone/>
            </a:pPr>
            <a:endParaRPr lang="sk-SK" b="1" dirty="0"/>
          </a:p>
          <a:p>
            <a:pPr lvl="1">
              <a:buFont typeface="Arial" pitchFamily="34" charset="0"/>
              <a:buChar char="•"/>
            </a:pPr>
            <a:r>
              <a:rPr lang="sk-SK" dirty="0"/>
              <a:t>10.8.1993 – založenie spoločnosti ELMAX</a:t>
            </a:r>
          </a:p>
          <a:p>
            <a:pPr lvl="1">
              <a:buFont typeface="Arial" pitchFamily="34" charset="0"/>
              <a:buChar char="•"/>
            </a:pPr>
            <a:endParaRPr lang="sk-SK" dirty="0"/>
          </a:p>
          <a:p>
            <a:pPr lvl="1">
              <a:buFont typeface="Arial" pitchFamily="34" charset="0"/>
              <a:buChar char="•"/>
            </a:pPr>
            <a:r>
              <a:rPr lang="sk-SK" dirty="0"/>
              <a:t>iba predajné aktivity</a:t>
            </a:r>
          </a:p>
        </p:txBody>
      </p:sp>
      <p:pic>
        <p:nvPicPr>
          <p:cNvPr id="6" name="Picture 2" descr="ELMAX ZILINA">
            <a:extLst>
              <a:ext uri="{FF2B5EF4-FFF2-40B4-BE49-F238E27FC236}">
                <a16:creationId xmlns:a16="http://schemas.microsoft.com/office/drawing/2014/main" id="{0533C811-F77D-4A70-829B-309D8D9C4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BB1F7BE-00B3-4715-ABC4-4F408AA09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132376"/>
              </p:ext>
            </p:extLst>
          </p:nvPr>
        </p:nvGraphicFramePr>
        <p:xfrm>
          <a:off x="827584" y="1628800"/>
          <a:ext cx="7488832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rozloženie zamestnancov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E18E19B-2234-40FA-879B-A1A3C66E2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8" name="Picture 2" descr="ELMAX ZILINA">
            <a:extLst>
              <a:ext uri="{FF2B5EF4-FFF2-40B4-BE49-F238E27FC236}">
                <a16:creationId xmlns:a16="http://schemas.microsoft.com/office/drawing/2014/main" id="{FB58681C-6219-461E-8E5A-9DF1226B5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607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zamestnanecké výhody</a:t>
            </a:r>
          </a:p>
        </p:txBody>
      </p:sp>
      <p:cxnSp>
        <p:nvCxnSpPr>
          <p:cNvPr id="25" name="Rovná spojnica 24"/>
          <p:cNvCxnSpPr>
            <a:endCxn id="37" idx="3"/>
          </p:cNvCxnSpPr>
          <p:nvPr/>
        </p:nvCxnSpPr>
        <p:spPr>
          <a:xfrm>
            <a:off x="5143504" y="2602792"/>
            <a:ext cx="1214446" cy="78763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ovná spojnica 25"/>
          <p:cNvCxnSpPr>
            <a:endCxn id="33" idx="1"/>
          </p:cNvCxnSpPr>
          <p:nvPr/>
        </p:nvCxnSpPr>
        <p:spPr>
          <a:xfrm rot="10800000" flipV="1">
            <a:off x="2322454" y="2602792"/>
            <a:ext cx="1678071" cy="78763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96"/>
          <p:cNvSpPr>
            <a:spLocks noChangeArrowheads="1"/>
          </p:cNvSpPr>
          <p:nvPr/>
        </p:nvSpPr>
        <p:spPr bwMode="auto">
          <a:xfrm flipH="1">
            <a:off x="3143035" y="1534858"/>
            <a:ext cx="2857930" cy="1113111"/>
          </a:xfrm>
          <a:prstGeom prst="roundRect">
            <a:avLst>
              <a:gd name="adj" fmla="val 19059"/>
            </a:avLst>
          </a:prstGeom>
          <a:solidFill>
            <a:schemeClr val="tx2">
              <a:lumMod val="60000"/>
              <a:lumOff val="40000"/>
            </a:schemeClr>
          </a:solidFill>
          <a:ln w="38100" algn="ctr">
            <a:solidFill>
              <a:schemeClr val="accent1">
                <a:lumMod val="75000"/>
              </a:schemeClr>
            </a:solidFill>
            <a:round/>
            <a:headEnd/>
            <a:tailEnd/>
          </a:ln>
        </p:spPr>
        <p:txBody>
          <a:bodyPr wrap="square" lIns="82124" tIns="41061" rIns="82124" bIns="41061" anchor="ctr">
            <a:noAutofit/>
          </a:bodyPr>
          <a:lstStyle/>
          <a:p>
            <a:pPr algn="ctr" defTabSz="814388"/>
            <a:r>
              <a:rPr lang="sk-SK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zamestnanecký sociálny program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 flipH="1">
            <a:off x="214282" y="1745536"/>
            <a:ext cx="2298963" cy="43226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28575" cmpd="sng" algn="ctr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wrap="none" lIns="82124" tIns="41061" rIns="82124" bIns="41061">
            <a:spAutoFit/>
          </a:bodyPr>
          <a:lstStyle/>
          <a:p>
            <a:pPr defTabSz="814388"/>
            <a:r>
              <a:rPr lang="sk-SK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závodné stravovanie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1" name="Text Box 14"/>
          <p:cNvSpPr txBox="1">
            <a:spLocks noChangeArrowheads="1"/>
          </p:cNvSpPr>
          <p:nvPr/>
        </p:nvSpPr>
        <p:spPr bwMode="auto">
          <a:xfrm flipH="1">
            <a:off x="214282" y="2456280"/>
            <a:ext cx="1833331" cy="43226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28575" cmpd="sng" algn="ctr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wrap="none" lIns="82124" tIns="41061" rIns="82124" bIns="41061">
            <a:spAutoFit/>
          </a:bodyPr>
          <a:lstStyle/>
          <a:p>
            <a:pPr defTabSz="814388"/>
            <a:r>
              <a:rPr lang="sk-SK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fitness</a:t>
            </a:r>
            <a:r>
              <a:rPr lang="sk-SK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centrum</a:t>
            </a:r>
            <a:endParaRPr lang="en-US" sz="2000" dirty="0" err="1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 flipH="1">
            <a:off x="3502718" y="3174296"/>
            <a:ext cx="2011765" cy="43226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28575" cmpd="sng" algn="ctr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wrap="none" lIns="82124" tIns="41061" rIns="82124" bIns="41061">
            <a:spAutoFit/>
          </a:bodyPr>
          <a:lstStyle/>
          <a:p>
            <a:pPr defTabSz="814388"/>
            <a:r>
              <a:rPr lang="sk-SK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futbalové turnaje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3" name="Text Box 14"/>
          <p:cNvSpPr txBox="1">
            <a:spLocks noChangeArrowheads="1"/>
          </p:cNvSpPr>
          <p:nvPr/>
        </p:nvSpPr>
        <p:spPr bwMode="auto">
          <a:xfrm flipH="1">
            <a:off x="214282" y="3174296"/>
            <a:ext cx="2108171" cy="43226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28575" cmpd="sng" algn="ctr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wrap="none" lIns="82124" tIns="41061" rIns="82124" bIns="41061">
            <a:spAutoFit/>
          </a:bodyPr>
          <a:lstStyle/>
          <a:p>
            <a:pPr defTabSz="814388"/>
            <a:r>
              <a:rPr lang="sk-SK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technické školenia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34" name="Rovná spojnica 33"/>
          <p:cNvCxnSpPr>
            <a:endCxn id="30" idx="1"/>
          </p:cNvCxnSpPr>
          <p:nvPr/>
        </p:nvCxnSpPr>
        <p:spPr>
          <a:xfrm rot="10800000" flipV="1">
            <a:off x="2513246" y="1961440"/>
            <a:ext cx="630013" cy="228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ovná spojnica 34"/>
          <p:cNvCxnSpPr>
            <a:endCxn id="31" idx="1"/>
          </p:cNvCxnSpPr>
          <p:nvPr/>
        </p:nvCxnSpPr>
        <p:spPr>
          <a:xfrm rot="10800000" flipV="1">
            <a:off x="2047614" y="2388476"/>
            <a:ext cx="1095643" cy="28393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ovná spojnica 35"/>
          <p:cNvCxnSpPr>
            <a:endCxn id="32" idx="0"/>
          </p:cNvCxnSpPr>
          <p:nvPr/>
        </p:nvCxnSpPr>
        <p:spPr>
          <a:xfrm rot="5400000">
            <a:off x="4273557" y="2875057"/>
            <a:ext cx="534283" cy="64195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Box 14"/>
          <p:cNvSpPr txBox="1">
            <a:spLocks noChangeArrowheads="1"/>
          </p:cNvSpPr>
          <p:nvPr/>
        </p:nvSpPr>
        <p:spPr bwMode="auto">
          <a:xfrm flipH="1">
            <a:off x="6357950" y="3174296"/>
            <a:ext cx="2344994" cy="43226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28575" cmpd="sng" algn="ctr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wrap="none" lIns="82124" tIns="41061" rIns="82124" bIns="41061">
            <a:spAutoFit/>
          </a:bodyPr>
          <a:lstStyle/>
          <a:p>
            <a:pPr defTabSz="814388"/>
            <a:r>
              <a:rPr lang="sk-SK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manažérske tréningy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8" name="Text Box 14"/>
          <p:cNvSpPr txBox="1">
            <a:spLocks noChangeArrowheads="1"/>
          </p:cNvSpPr>
          <p:nvPr/>
        </p:nvSpPr>
        <p:spPr bwMode="auto">
          <a:xfrm flipH="1">
            <a:off x="7000892" y="2456280"/>
            <a:ext cx="1744114" cy="43226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28575" cmpd="sng" algn="ctr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wrap="none" lIns="82124" tIns="41061" rIns="82124" bIns="41061">
            <a:spAutoFit/>
          </a:bodyPr>
          <a:lstStyle/>
          <a:p>
            <a:pPr defTabSz="814388"/>
            <a:r>
              <a:rPr lang="sk-SK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tímové aktivity</a:t>
            </a:r>
            <a:endParaRPr lang="en-US" sz="2000" dirty="0" err="1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39" name="Rovná spojnica 38"/>
          <p:cNvCxnSpPr>
            <a:endCxn id="38" idx="3"/>
          </p:cNvCxnSpPr>
          <p:nvPr/>
        </p:nvCxnSpPr>
        <p:spPr>
          <a:xfrm>
            <a:off x="6000760" y="2388478"/>
            <a:ext cx="1000132" cy="283934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Box 14"/>
          <p:cNvSpPr txBox="1">
            <a:spLocks noChangeArrowheads="1"/>
          </p:cNvSpPr>
          <p:nvPr/>
        </p:nvSpPr>
        <p:spPr bwMode="auto">
          <a:xfrm flipH="1">
            <a:off x="6643702" y="1745536"/>
            <a:ext cx="2061177" cy="43226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28575" cmpd="sng" algn="ctr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wrap="none" lIns="82124" tIns="41061" rIns="82124" bIns="41061">
            <a:spAutoFit/>
          </a:bodyPr>
          <a:lstStyle/>
          <a:p>
            <a:pPr defTabSz="814388"/>
            <a:r>
              <a:rPr lang="sk-SK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firemné lyžovačky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41" name="Rovná spojnica 40"/>
          <p:cNvCxnSpPr>
            <a:stCxn id="40" idx="3"/>
          </p:cNvCxnSpPr>
          <p:nvPr/>
        </p:nvCxnSpPr>
        <p:spPr>
          <a:xfrm rot="10800000">
            <a:off x="6000760" y="1959850"/>
            <a:ext cx="642942" cy="1818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Obrázok 41" descr="DSC_02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420" y="3714752"/>
            <a:ext cx="2643174" cy="1571636"/>
          </a:xfrm>
          <a:prstGeom prst="rect">
            <a:avLst/>
          </a:prstGeom>
          <a:ln w="28575" cmpd="thickThin">
            <a:noFill/>
          </a:ln>
          <a:effectLst/>
        </p:spPr>
      </p:pic>
      <p:pic>
        <p:nvPicPr>
          <p:cNvPr id="43" name="Picture 2" descr="F:\futbal\DSC_0149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214694" y="4143380"/>
            <a:ext cx="3143256" cy="2357442"/>
          </a:xfrm>
          <a:prstGeom prst="rect">
            <a:avLst/>
          </a:prstGeom>
          <a:noFill/>
          <a:ln cmpd="thickThin">
            <a:noFill/>
          </a:ln>
        </p:spPr>
      </p:pic>
      <p:pic>
        <p:nvPicPr>
          <p:cNvPr id="44" name="Picture 3" descr="F:\jedalen foto\DSC_06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" y="4143380"/>
            <a:ext cx="3064689" cy="2357454"/>
          </a:xfrm>
          <a:prstGeom prst="rect">
            <a:avLst/>
          </a:prstGeom>
          <a:noFill/>
          <a:ln cmpd="thickThin">
            <a:noFill/>
          </a:ln>
        </p:spPr>
      </p:pic>
      <p:pic>
        <p:nvPicPr>
          <p:cNvPr id="2050" name="Picture 2" descr="Z:\Ostrochovsky\___________FOTO_POSILKA\DSC_10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5286388"/>
            <a:ext cx="2643174" cy="1500174"/>
          </a:xfrm>
          <a:prstGeom prst="rect">
            <a:avLst/>
          </a:prstGeom>
          <a:noFill/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C7E159DE-DA20-4B3A-9140-929863ECB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27" name="Picture 2" descr="ELMAX ZILINA">
            <a:extLst>
              <a:ext uri="{FF2B5EF4-FFF2-40B4-BE49-F238E27FC236}">
                <a16:creationId xmlns:a16="http://schemas.microsoft.com/office/drawing/2014/main" id="{184E4CD7-510D-41BC-8129-3198FF42A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 uiExpand="1" build="p" animBg="1"/>
      <p:bldP spid="30" grpId="0" animBg="1"/>
      <p:bldP spid="31" grpId="0" animBg="1"/>
      <p:bldP spid="32" grpId="0" animBg="1"/>
      <p:bldP spid="33" grpId="0" animBg="1"/>
      <p:bldP spid="37" grpId="0" animBg="1"/>
      <p:bldP spid="38" grpId="0" animBg="1"/>
      <p:bldP spid="4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vízia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8596" y="1357298"/>
            <a:ext cx="4357718" cy="4768865"/>
          </a:xfrm>
        </p:spPr>
        <p:txBody>
          <a:bodyPr>
            <a:normAutofit fontScale="70000" lnSpcReduction="20000"/>
          </a:bodyPr>
          <a:lstStyle/>
          <a:p>
            <a:pPr marL="114300" indent="-114300">
              <a:lnSpc>
                <a:spcPct val="95000"/>
              </a:lnSpc>
              <a:buNone/>
            </a:pPr>
            <a:r>
              <a:rPr lang="en-US" dirty="0">
                <a:solidFill>
                  <a:srgbClr val="435153"/>
                </a:solidFill>
              </a:rPr>
              <a:t>“</a:t>
            </a:r>
            <a:r>
              <a:rPr lang="sk-S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Našou víziou je byť aktívnou spoločnosťou na slovenskom trhu, charakterizovanou trvalým profitom a vysokým spoločenským kreditom. Vo všetkých segmentoch aplikujeme nasledujúcu politiku:</a:t>
            </a:r>
          </a:p>
          <a:p>
            <a:pPr marL="114300" indent="-114300">
              <a:lnSpc>
                <a:spcPct val="95000"/>
              </a:lnSpc>
              <a:buNone/>
            </a:pPr>
            <a:r>
              <a:rPr lang="sk-S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zákazník určuje naše konanie</a:t>
            </a:r>
          </a:p>
          <a:p>
            <a:pPr marL="114300" indent="-114300">
              <a:lnSpc>
                <a:spcPct val="95000"/>
              </a:lnSpc>
              <a:buFontTx/>
              <a:buChar char="-"/>
            </a:pPr>
            <a:r>
              <a:rPr lang="sk-S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obchodný úspech je naša istota</a:t>
            </a:r>
          </a:p>
          <a:p>
            <a:pPr marL="114300" indent="-114300">
              <a:lnSpc>
                <a:spcPct val="95000"/>
              </a:lnSpc>
              <a:buFontTx/>
              <a:buChar char="-"/>
            </a:pPr>
            <a:r>
              <a:rPr lang="sk-S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excelentným vedením dosahujeme špičkové výsledky</a:t>
            </a:r>
          </a:p>
          <a:p>
            <a:pPr marL="114300" indent="-114300">
              <a:lnSpc>
                <a:spcPct val="95000"/>
              </a:lnSpc>
              <a:buFontTx/>
              <a:buChar char="-"/>
            </a:pPr>
            <a:r>
              <a:rPr lang="sk-S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zakladáme si na stabilných obchodných vzťahoch</a:t>
            </a:r>
          </a:p>
          <a:p>
            <a:pPr marL="114300" indent="-114300">
              <a:lnSpc>
                <a:spcPct val="95000"/>
              </a:lnSpc>
              <a:buFontTx/>
              <a:buChar char="-"/>
            </a:pPr>
            <a:r>
              <a:rPr lang="sk-S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rast výkonnosti – naša perspektíva</a:t>
            </a:r>
          </a:p>
          <a:p>
            <a:pPr marL="114300" indent="-114300">
              <a:lnSpc>
                <a:spcPct val="95000"/>
              </a:lnSpc>
              <a:buFontTx/>
              <a:buChar char="-"/>
            </a:pPr>
            <a:r>
              <a:rPr lang="sk-S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pracujeme s vedomím spoločenskej zodpovednosti.“</a:t>
            </a:r>
          </a:p>
          <a:p>
            <a:pPr>
              <a:buNone/>
            </a:pPr>
            <a:endParaRPr lang="sk-SK" b="1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399658" y="5929330"/>
            <a:ext cx="3172342" cy="458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3025" tIns="36512" rIns="73025" bIns="36512">
            <a:spAutoFit/>
          </a:bodyPr>
          <a:lstStyle/>
          <a:p>
            <a:pPr algn="r">
              <a:lnSpc>
                <a:spcPct val="100000"/>
              </a:lnSpc>
            </a:pPr>
            <a:r>
              <a:rPr lang="sk-SK" sz="1400" b="1" dirty="0"/>
              <a:t>Jozef </a:t>
            </a:r>
            <a:r>
              <a:rPr lang="sk-SK" sz="1400" b="1" dirty="0" err="1"/>
              <a:t>Štalmach</a:t>
            </a:r>
            <a:r>
              <a:rPr lang="en-US" sz="1400" b="1" dirty="0"/>
              <a:t>,</a:t>
            </a:r>
            <a:br>
              <a:rPr lang="en-US" sz="1400" b="1" dirty="0"/>
            </a:br>
            <a:r>
              <a:rPr lang="sk-SK" sz="1100" b="1" dirty="0"/>
              <a:t>predseda predstavenstva</a:t>
            </a:r>
            <a:r>
              <a:rPr lang="en-US" sz="1100" b="1" dirty="0"/>
              <a:t>, </a:t>
            </a:r>
            <a:r>
              <a:rPr lang="sk-SK" sz="1100" b="1" dirty="0"/>
              <a:t>ELMAX ŽILINA, a.s.</a:t>
            </a:r>
            <a:endParaRPr lang="en-US" sz="1100" b="1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F9E103A-096F-4D74-BFA1-4BE99AF53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8" name="Picture 2" descr="ELMAX ZILINA">
            <a:extLst>
              <a:ext uri="{FF2B5EF4-FFF2-40B4-BE49-F238E27FC236}">
                <a16:creationId xmlns:a16="http://schemas.microsoft.com/office/drawing/2014/main" id="{D58481A1-B5B0-4B75-ACB3-7276E1268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náš úspech - kvalita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8596" y="1600200"/>
            <a:ext cx="8258204" cy="4525963"/>
          </a:xfrm>
        </p:spPr>
        <p:txBody>
          <a:bodyPr>
            <a:normAutofit/>
          </a:bodyPr>
          <a:lstStyle/>
          <a:p>
            <a:r>
              <a:rPr lang="sk-SK" sz="2800" b="1" dirty="0"/>
              <a:t>Certifikovaný systém manažérstva kvality ISO 9001:2008</a:t>
            </a:r>
          </a:p>
          <a:p>
            <a:endParaRPr lang="sk-SK" sz="2800" dirty="0"/>
          </a:p>
          <a:p>
            <a:r>
              <a:rPr lang="sk-SK" sz="2800" b="1" dirty="0"/>
              <a:t>Priemyselné certifikáty</a:t>
            </a:r>
          </a:p>
          <a:p>
            <a:pPr lvl="1"/>
            <a:r>
              <a:rPr lang="sk-SK" sz="2400" dirty="0"/>
              <a:t>UL certifikovaný partner</a:t>
            </a:r>
          </a:p>
          <a:p>
            <a:pPr lvl="1"/>
            <a:r>
              <a:rPr lang="sk-SK" sz="2400" dirty="0"/>
              <a:t>ISO EN 1090 certifikovaný partner</a:t>
            </a:r>
          </a:p>
          <a:p>
            <a:pPr lvl="1"/>
            <a:r>
              <a:rPr lang="sk-SK" sz="2400" dirty="0"/>
              <a:t>CE certifikácie elektrických zariadení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09832" y="5519733"/>
            <a:ext cx="2690357" cy="1063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7BE2340E-0639-4709-8239-4ECF69F476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22" y="5517232"/>
            <a:ext cx="1615524" cy="1140012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9486A85E-1F8F-45C3-9B29-DE118DE2D6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5517232"/>
            <a:ext cx="1267512" cy="1140011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B6A36CE-625F-48E4-BBAD-7CD44D48B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10" name="Picture 2" descr="ELMAX ZILINA">
            <a:extLst>
              <a:ext uri="{FF2B5EF4-FFF2-40B4-BE49-F238E27FC236}">
                <a16:creationId xmlns:a16="http://schemas.microsoft.com/office/drawing/2014/main" id="{B43FB17A-20B5-45F9-AA8E-7315BC707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úspech u zákazníka</a:t>
            </a:r>
          </a:p>
        </p:txBody>
      </p:sp>
      <p:grpSp>
        <p:nvGrpSpPr>
          <p:cNvPr id="82" name="Zástupný symbol obsahu 81"/>
          <p:cNvGrpSpPr>
            <a:grpSpLocks noGrp="1"/>
          </p:cNvGrpSpPr>
          <p:nvPr/>
        </p:nvGrpSpPr>
        <p:grpSpPr>
          <a:xfrm>
            <a:off x="1500166" y="1285860"/>
            <a:ext cx="6572292" cy="5214974"/>
            <a:chOff x="236514" y="571480"/>
            <a:chExt cx="5851550" cy="5991245"/>
          </a:xfrm>
        </p:grpSpPr>
        <p:sp>
          <p:nvSpPr>
            <p:cNvPr id="83" name="Line 85"/>
            <p:cNvSpPr>
              <a:spLocks noChangeShapeType="1"/>
            </p:cNvSpPr>
            <p:nvPr/>
          </p:nvSpPr>
          <p:spPr bwMode="auto">
            <a:xfrm>
              <a:off x="2500298" y="1785926"/>
              <a:ext cx="357191" cy="857256"/>
            </a:xfrm>
            <a:prstGeom prst="line">
              <a:avLst/>
            </a:prstGeom>
            <a:noFill/>
            <a:ln w="19050">
              <a:solidFill>
                <a:srgbClr val="89A424"/>
              </a:solidFill>
              <a:round/>
              <a:headEnd/>
              <a:tailEnd/>
            </a:ln>
          </p:spPr>
          <p:txBody>
            <a:bodyPr wrap="square" lIns="82124" tIns="41061" rIns="82124" bIns="41061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84" name="Line 93"/>
            <p:cNvSpPr>
              <a:spLocks noChangeShapeType="1"/>
            </p:cNvSpPr>
            <p:nvPr/>
          </p:nvSpPr>
          <p:spPr bwMode="auto">
            <a:xfrm>
              <a:off x="1571604" y="2071678"/>
              <a:ext cx="828675" cy="788987"/>
            </a:xfrm>
            <a:prstGeom prst="line">
              <a:avLst/>
            </a:prstGeom>
            <a:noFill/>
            <a:ln w="19050">
              <a:solidFill>
                <a:srgbClr val="89A424"/>
              </a:solidFill>
              <a:round/>
              <a:headEnd/>
              <a:tailEnd/>
            </a:ln>
          </p:spPr>
          <p:txBody>
            <a:bodyPr lIns="82124" tIns="41061" rIns="82124" bIns="41061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85" name="Line 92"/>
            <p:cNvSpPr>
              <a:spLocks noChangeShapeType="1"/>
            </p:cNvSpPr>
            <p:nvPr/>
          </p:nvSpPr>
          <p:spPr bwMode="auto">
            <a:xfrm>
              <a:off x="1301724" y="3197227"/>
              <a:ext cx="841384" cy="160335"/>
            </a:xfrm>
            <a:prstGeom prst="line">
              <a:avLst/>
            </a:prstGeom>
            <a:noFill/>
            <a:ln w="19050">
              <a:solidFill>
                <a:srgbClr val="89A424"/>
              </a:solidFill>
              <a:round/>
              <a:headEnd/>
              <a:tailEnd/>
            </a:ln>
          </p:spPr>
          <p:txBody>
            <a:bodyPr wrap="square" lIns="82124" tIns="41061" rIns="82124" bIns="41061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86" name="Line 91"/>
            <p:cNvSpPr>
              <a:spLocks noChangeShapeType="1"/>
            </p:cNvSpPr>
            <p:nvPr/>
          </p:nvSpPr>
          <p:spPr bwMode="auto">
            <a:xfrm flipV="1">
              <a:off x="1857356" y="3848416"/>
              <a:ext cx="285752" cy="80649"/>
            </a:xfrm>
            <a:prstGeom prst="line">
              <a:avLst/>
            </a:prstGeom>
            <a:noFill/>
            <a:ln w="19050">
              <a:solidFill>
                <a:srgbClr val="89A424"/>
              </a:solidFill>
              <a:round/>
              <a:headEnd/>
              <a:tailEnd/>
            </a:ln>
          </p:spPr>
          <p:txBody>
            <a:bodyPr wrap="square" lIns="82124" tIns="41061" rIns="82124" bIns="41061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87" name="Line 90"/>
            <p:cNvSpPr>
              <a:spLocks noChangeShapeType="1"/>
            </p:cNvSpPr>
            <p:nvPr/>
          </p:nvSpPr>
          <p:spPr bwMode="auto">
            <a:xfrm flipV="1">
              <a:off x="1504950" y="4214817"/>
              <a:ext cx="781034" cy="677857"/>
            </a:xfrm>
            <a:prstGeom prst="line">
              <a:avLst/>
            </a:prstGeom>
            <a:noFill/>
            <a:ln w="19050">
              <a:solidFill>
                <a:srgbClr val="89A424"/>
              </a:solidFill>
              <a:round/>
              <a:headEnd/>
              <a:tailEnd/>
            </a:ln>
          </p:spPr>
          <p:txBody>
            <a:bodyPr wrap="square" lIns="82124" tIns="41061" rIns="82124" bIns="41061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88" name="Line 89"/>
            <p:cNvSpPr>
              <a:spLocks noChangeShapeType="1"/>
            </p:cNvSpPr>
            <p:nvPr/>
          </p:nvSpPr>
          <p:spPr bwMode="auto">
            <a:xfrm flipV="1">
              <a:off x="2428860" y="4572006"/>
              <a:ext cx="357190" cy="1071571"/>
            </a:xfrm>
            <a:prstGeom prst="line">
              <a:avLst/>
            </a:prstGeom>
            <a:noFill/>
            <a:ln w="19050">
              <a:solidFill>
                <a:srgbClr val="89A424"/>
              </a:solidFill>
              <a:round/>
              <a:headEnd/>
              <a:tailEnd/>
            </a:ln>
          </p:spPr>
          <p:txBody>
            <a:bodyPr wrap="square" lIns="82124" tIns="41061" rIns="82124" bIns="41061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89" name="Line 88"/>
            <p:cNvSpPr>
              <a:spLocks noChangeShapeType="1"/>
            </p:cNvSpPr>
            <p:nvPr/>
          </p:nvSpPr>
          <p:spPr bwMode="auto">
            <a:xfrm flipH="1" flipV="1">
              <a:off x="3357552" y="4572008"/>
              <a:ext cx="45719" cy="357190"/>
            </a:xfrm>
            <a:prstGeom prst="line">
              <a:avLst/>
            </a:prstGeom>
            <a:noFill/>
            <a:ln w="19050">
              <a:solidFill>
                <a:srgbClr val="89A424"/>
              </a:solidFill>
              <a:round/>
              <a:headEnd/>
              <a:tailEnd/>
            </a:ln>
          </p:spPr>
          <p:txBody>
            <a:bodyPr wrap="square" lIns="82124" tIns="41061" rIns="82124" bIns="41061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90" name="Line 87"/>
            <p:cNvSpPr>
              <a:spLocks noChangeShapeType="1"/>
            </p:cNvSpPr>
            <p:nvPr/>
          </p:nvSpPr>
          <p:spPr bwMode="auto">
            <a:xfrm flipH="1" flipV="1">
              <a:off x="3786182" y="4357694"/>
              <a:ext cx="928694" cy="1000132"/>
            </a:xfrm>
            <a:prstGeom prst="line">
              <a:avLst/>
            </a:prstGeom>
            <a:noFill/>
            <a:ln w="19050">
              <a:solidFill>
                <a:srgbClr val="89A424"/>
              </a:solidFill>
              <a:round/>
              <a:headEnd/>
              <a:tailEnd/>
            </a:ln>
          </p:spPr>
          <p:txBody>
            <a:bodyPr wrap="square" lIns="82124" tIns="41061" rIns="82124" bIns="41061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91" name="Line 81"/>
            <p:cNvSpPr>
              <a:spLocks noChangeShapeType="1"/>
            </p:cNvSpPr>
            <p:nvPr/>
          </p:nvSpPr>
          <p:spPr bwMode="auto">
            <a:xfrm flipH="1" flipV="1">
              <a:off x="4000496" y="4071942"/>
              <a:ext cx="857256" cy="142876"/>
            </a:xfrm>
            <a:prstGeom prst="line">
              <a:avLst/>
            </a:prstGeom>
            <a:noFill/>
            <a:ln w="19050">
              <a:solidFill>
                <a:srgbClr val="89A424"/>
              </a:solidFill>
              <a:round/>
              <a:headEnd/>
              <a:tailEnd/>
            </a:ln>
          </p:spPr>
          <p:txBody>
            <a:bodyPr wrap="square" lIns="82124" tIns="41061" rIns="82124" bIns="41061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92" name="Line 83"/>
            <p:cNvSpPr>
              <a:spLocks noChangeShapeType="1"/>
            </p:cNvSpPr>
            <p:nvPr/>
          </p:nvSpPr>
          <p:spPr bwMode="auto">
            <a:xfrm flipH="1">
              <a:off x="4071934" y="3071810"/>
              <a:ext cx="500066" cy="214314"/>
            </a:xfrm>
            <a:prstGeom prst="line">
              <a:avLst/>
            </a:prstGeom>
            <a:noFill/>
            <a:ln w="19050">
              <a:solidFill>
                <a:srgbClr val="89A424"/>
              </a:solidFill>
              <a:round/>
              <a:headEnd/>
              <a:tailEnd/>
            </a:ln>
          </p:spPr>
          <p:txBody>
            <a:bodyPr wrap="square" lIns="82124" tIns="41061" rIns="82124" bIns="41061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93" name="Line 84"/>
            <p:cNvSpPr>
              <a:spLocks noChangeShapeType="1"/>
            </p:cNvSpPr>
            <p:nvPr/>
          </p:nvSpPr>
          <p:spPr bwMode="auto">
            <a:xfrm flipH="1">
              <a:off x="3571868" y="1857364"/>
              <a:ext cx="714380" cy="857256"/>
            </a:xfrm>
            <a:prstGeom prst="line">
              <a:avLst/>
            </a:prstGeom>
            <a:noFill/>
            <a:ln w="19050">
              <a:solidFill>
                <a:srgbClr val="89A424"/>
              </a:solidFill>
              <a:round/>
              <a:headEnd/>
              <a:tailEnd/>
            </a:ln>
          </p:spPr>
          <p:txBody>
            <a:bodyPr wrap="square" lIns="82124" tIns="41061" rIns="82124" bIns="41061" anchor="ctr">
              <a:spAutoFit/>
            </a:bodyPr>
            <a:lstStyle/>
            <a:p>
              <a:endParaRPr lang="en-US" dirty="0"/>
            </a:p>
          </p:txBody>
        </p:sp>
        <p:grpSp>
          <p:nvGrpSpPr>
            <p:cNvPr id="95" name="Group 60"/>
            <p:cNvGrpSpPr>
              <a:grpSpLocks/>
            </p:cNvGrpSpPr>
            <p:nvPr/>
          </p:nvGrpSpPr>
          <p:grpSpPr bwMode="auto">
            <a:xfrm flipH="1">
              <a:off x="4500562" y="2071680"/>
              <a:ext cx="1508125" cy="1428750"/>
              <a:chOff x="1468" y="1182"/>
              <a:chExt cx="950" cy="900"/>
            </a:xfrm>
          </p:grpSpPr>
          <p:grpSp>
            <p:nvGrpSpPr>
              <p:cNvPr id="152" name="Group 61"/>
              <p:cNvGrpSpPr>
                <a:grpSpLocks/>
              </p:cNvGrpSpPr>
              <p:nvPr/>
            </p:nvGrpSpPr>
            <p:grpSpPr bwMode="auto">
              <a:xfrm>
                <a:off x="1518" y="1182"/>
                <a:ext cx="900" cy="900"/>
                <a:chOff x="1104" y="3150"/>
                <a:chExt cx="768" cy="768"/>
              </a:xfrm>
            </p:grpSpPr>
            <p:sp>
              <p:nvSpPr>
                <p:cNvPr id="154" name="Oval 62"/>
                <p:cNvSpPr>
                  <a:spLocks noChangeArrowheads="1"/>
                </p:cNvSpPr>
                <p:nvPr/>
              </p:nvSpPr>
              <p:spPr bwMode="auto">
                <a:xfrm flipV="1">
                  <a:off x="1128" y="3174"/>
                  <a:ext cx="720" cy="72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  <a:alpha val="54901"/>
                  </a:schemeClr>
                </a:solidFill>
                <a:ln w="19050" algn="ctr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lIns="82124" tIns="41061" rIns="82124" bIns="41061" anchor="ctr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5" name="Oval 63"/>
                <p:cNvSpPr>
                  <a:spLocks noChangeArrowheads="1"/>
                </p:cNvSpPr>
                <p:nvPr/>
              </p:nvSpPr>
              <p:spPr bwMode="auto">
                <a:xfrm flipV="1">
                  <a:off x="1104" y="3150"/>
                  <a:ext cx="768" cy="768"/>
                </a:xfrm>
                <a:prstGeom prst="ellipse">
                  <a:avLst/>
                </a:prstGeom>
                <a:noFill/>
                <a:ln w="19050" algn="ctr">
                  <a:solidFill>
                    <a:srgbClr val="89A424"/>
                  </a:solidFill>
                  <a:round/>
                  <a:headEnd/>
                  <a:tailEnd/>
                </a:ln>
              </p:spPr>
              <p:txBody>
                <a:bodyPr lIns="82124" tIns="41061" rIns="82124" bIns="41061" anchor="ctr">
                  <a:spAutoFit/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153" name="Text Box 64"/>
              <p:cNvSpPr txBox="1">
                <a:spLocks noChangeArrowheads="1"/>
              </p:cNvSpPr>
              <p:nvPr/>
            </p:nvSpPr>
            <p:spPr bwMode="auto">
              <a:xfrm>
                <a:off x="1468" y="1473"/>
                <a:ext cx="944" cy="372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</p:spPr>
            <p:txBody>
              <a:bodyPr lIns="82124" tIns="41061" rIns="82124" bIns="41061">
                <a:spAutoFit/>
              </a:bodyPr>
              <a:lstStyle/>
              <a:p>
                <a:pPr algn="ctr" defTabSz="814388"/>
                <a:r>
                  <a:rPr lang="sk-SK" sz="1400" dirty="0"/>
                  <a:t>Neustále zlepšovanie</a:t>
                </a:r>
                <a:endParaRPr lang="en-US" sz="1400" dirty="0"/>
              </a:p>
            </p:txBody>
          </p:sp>
        </p:grpSp>
        <p:grpSp>
          <p:nvGrpSpPr>
            <p:cNvPr id="96" name="Group 75"/>
            <p:cNvGrpSpPr>
              <a:grpSpLocks/>
            </p:cNvGrpSpPr>
            <p:nvPr/>
          </p:nvGrpSpPr>
          <p:grpSpPr bwMode="auto">
            <a:xfrm flipH="1">
              <a:off x="4143372" y="857232"/>
              <a:ext cx="1219200" cy="1219200"/>
              <a:chOff x="1854" y="420"/>
              <a:chExt cx="768" cy="768"/>
            </a:xfrm>
          </p:grpSpPr>
          <p:grpSp>
            <p:nvGrpSpPr>
              <p:cNvPr id="148" name="Group 76"/>
              <p:cNvGrpSpPr>
                <a:grpSpLocks/>
              </p:cNvGrpSpPr>
              <p:nvPr/>
            </p:nvGrpSpPr>
            <p:grpSpPr bwMode="auto">
              <a:xfrm>
                <a:off x="1854" y="420"/>
                <a:ext cx="768" cy="768"/>
                <a:chOff x="1104" y="3150"/>
                <a:chExt cx="768" cy="768"/>
              </a:xfrm>
            </p:grpSpPr>
            <p:sp>
              <p:nvSpPr>
                <p:cNvPr id="150" name="Oval 77"/>
                <p:cNvSpPr>
                  <a:spLocks noChangeArrowheads="1"/>
                </p:cNvSpPr>
                <p:nvPr/>
              </p:nvSpPr>
              <p:spPr bwMode="auto">
                <a:xfrm flipV="1">
                  <a:off x="1128" y="3174"/>
                  <a:ext cx="720" cy="72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  <a:alpha val="54901"/>
                  </a:schemeClr>
                </a:solidFill>
                <a:ln w="19050" algn="ctr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lIns="82124" tIns="41061" rIns="82124" bIns="41061" anchor="ctr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1" name="Oval 78"/>
                <p:cNvSpPr>
                  <a:spLocks noChangeArrowheads="1"/>
                </p:cNvSpPr>
                <p:nvPr/>
              </p:nvSpPr>
              <p:spPr bwMode="auto">
                <a:xfrm flipV="1">
                  <a:off x="1104" y="3150"/>
                  <a:ext cx="768" cy="768"/>
                </a:xfrm>
                <a:prstGeom prst="ellipse">
                  <a:avLst/>
                </a:prstGeom>
                <a:noFill/>
                <a:ln w="19050" algn="ctr">
                  <a:solidFill>
                    <a:srgbClr val="89A424"/>
                  </a:solidFill>
                  <a:round/>
                  <a:headEnd/>
                  <a:tailEnd/>
                </a:ln>
              </p:spPr>
              <p:txBody>
                <a:bodyPr lIns="82124" tIns="41061" rIns="82124" bIns="41061" anchor="ctr">
                  <a:spAutoFit/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149" name="Text Box 79"/>
              <p:cNvSpPr txBox="1">
                <a:spLocks noChangeArrowheads="1"/>
              </p:cNvSpPr>
              <p:nvPr/>
            </p:nvSpPr>
            <p:spPr bwMode="auto">
              <a:xfrm>
                <a:off x="1889" y="602"/>
                <a:ext cx="670" cy="372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</p:spPr>
            <p:txBody>
              <a:bodyPr wrap="none" lIns="82124" tIns="41061" rIns="82124" bIns="41061">
                <a:spAutoFit/>
              </a:bodyPr>
              <a:lstStyle/>
              <a:p>
                <a:pPr algn="ctr" defTabSz="814388"/>
                <a:r>
                  <a:rPr lang="sk-SK" sz="1400" dirty="0"/>
                  <a:t>Vlastná </a:t>
                </a:r>
                <a:br>
                  <a:rPr lang="sk-SK" sz="1400" dirty="0"/>
                </a:br>
                <a:r>
                  <a:rPr lang="sk-SK" sz="1400" dirty="0"/>
                  <a:t>zodpovednosť</a:t>
                </a:r>
                <a:endParaRPr lang="en-US" sz="1400" dirty="0"/>
              </a:p>
            </p:txBody>
          </p:sp>
        </p:grpSp>
        <p:grpSp>
          <p:nvGrpSpPr>
            <p:cNvPr id="97" name="Group 10"/>
            <p:cNvGrpSpPr>
              <a:grpSpLocks/>
            </p:cNvGrpSpPr>
            <p:nvPr/>
          </p:nvGrpSpPr>
          <p:grpSpPr bwMode="auto">
            <a:xfrm flipH="1">
              <a:off x="236514" y="2581278"/>
              <a:ext cx="1066800" cy="1066800"/>
              <a:chOff x="840" y="348"/>
              <a:chExt cx="672" cy="672"/>
            </a:xfrm>
          </p:grpSpPr>
          <p:grpSp>
            <p:nvGrpSpPr>
              <p:cNvPr id="144" name="Group 11"/>
              <p:cNvGrpSpPr>
                <a:grpSpLocks/>
              </p:cNvGrpSpPr>
              <p:nvPr/>
            </p:nvGrpSpPr>
            <p:grpSpPr bwMode="auto">
              <a:xfrm>
                <a:off x="840" y="348"/>
                <a:ext cx="672" cy="672"/>
                <a:chOff x="1104" y="3150"/>
                <a:chExt cx="768" cy="768"/>
              </a:xfrm>
            </p:grpSpPr>
            <p:sp>
              <p:nvSpPr>
                <p:cNvPr id="146" name="Oval 12"/>
                <p:cNvSpPr>
                  <a:spLocks noChangeArrowheads="1"/>
                </p:cNvSpPr>
                <p:nvPr/>
              </p:nvSpPr>
              <p:spPr bwMode="auto">
                <a:xfrm flipV="1">
                  <a:off x="1128" y="3175"/>
                  <a:ext cx="720" cy="72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  <a:alpha val="54901"/>
                  </a:schemeClr>
                </a:solidFill>
                <a:ln w="19050" algn="ctr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lIns="82124" tIns="41061" rIns="82124" bIns="41061" anchor="ctr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47" name="Oval 13"/>
                <p:cNvSpPr>
                  <a:spLocks noChangeArrowheads="1"/>
                </p:cNvSpPr>
                <p:nvPr/>
              </p:nvSpPr>
              <p:spPr bwMode="auto">
                <a:xfrm flipV="1">
                  <a:off x="1104" y="3150"/>
                  <a:ext cx="768" cy="768"/>
                </a:xfrm>
                <a:prstGeom prst="ellipse">
                  <a:avLst/>
                </a:prstGeom>
                <a:noFill/>
                <a:ln w="19050" algn="ctr">
                  <a:solidFill>
                    <a:srgbClr val="89A424"/>
                  </a:solidFill>
                  <a:round/>
                  <a:headEnd/>
                  <a:tailEnd/>
                </a:ln>
              </p:spPr>
              <p:txBody>
                <a:bodyPr lIns="82124" tIns="41061" rIns="82124" bIns="41061" anchor="ctr">
                  <a:spAutoFit/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145" name="Text Box 14"/>
              <p:cNvSpPr txBox="1">
                <a:spLocks noChangeArrowheads="1"/>
              </p:cNvSpPr>
              <p:nvPr/>
            </p:nvSpPr>
            <p:spPr bwMode="auto">
              <a:xfrm>
                <a:off x="951" y="567"/>
                <a:ext cx="485" cy="216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2124" tIns="41061" rIns="82124" bIns="41061">
                <a:spAutoFit/>
              </a:bodyPr>
              <a:lstStyle/>
              <a:p>
                <a:pPr algn="ctr" defTabSz="814388"/>
                <a:r>
                  <a:rPr lang="sk-SK" sz="1400" dirty="0"/>
                  <a:t>Inovácie</a:t>
                </a:r>
                <a:endParaRPr lang="en-US" sz="1400" dirty="0"/>
              </a:p>
            </p:txBody>
          </p:sp>
        </p:grpSp>
        <p:grpSp>
          <p:nvGrpSpPr>
            <p:cNvPr id="98" name="Group 15"/>
            <p:cNvGrpSpPr>
              <a:grpSpLocks/>
            </p:cNvGrpSpPr>
            <p:nvPr/>
          </p:nvGrpSpPr>
          <p:grpSpPr bwMode="auto">
            <a:xfrm flipH="1">
              <a:off x="928662" y="3643314"/>
              <a:ext cx="971550" cy="971550"/>
              <a:chOff x="1182" y="2034"/>
              <a:chExt cx="768" cy="768"/>
            </a:xfrm>
          </p:grpSpPr>
          <p:grpSp>
            <p:nvGrpSpPr>
              <p:cNvPr id="140" name="Group 16"/>
              <p:cNvGrpSpPr>
                <a:grpSpLocks/>
              </p:cNvGrpSpPr>
              <p:nvPr/>
            </p:nvGrpSpPr>
            <p:grpSpPr bwMode="auto">
              <a:xfrm>
                <a:off x="1182" y="2034"/>
                <a:ext cx="768" cy="768"/>
                <a:chOff x="1104" y="3150"/>
                <a:chExt cx="768" cy="768"/>
              </a:xfrm>
            </p:grpSpPr>
            <p:sp>
              <p:nvSpPr>
                <p:cNvPr id="142" name="Oval 17"/>
                <p:cNvSpPr>
                  <a:spLocks noChangeArrowheads="1"/>
                </p:cNvSpPr>
                <p:nvPr/>
              </p:nvSpPr>
              <p:spPr bwMode="auto">
                <a:xfrm flipV="1">
                  <a:off x="1128" y="3174"/>
                  <a:ext cx="720" cy="72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  <a:alpha val="54901"/>
                  </a:schemeClr>
                </a:solidFill>
                <a:ln w="19050" algn="ctr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lIns="82124" tIns="41061" rIns="82124" bIns="41061" anchor="ctr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43" name="Oval 18"/>
                <p:cNvSpPr>
                  <a:spLocks noChangeArrowheads="1"/>
                </p:cNvSpPr>
                <p:nvPr/>
              </p:nvSpPr>
              <p:spPr bwMode="auto">
                <a:xfrm flipV="1">
                  <a:off x="1104" y="3150"/>
                  <a:ext cx="768" cy="768"/>
                </a:xfrm>
                <a:prstGeom prst="ellipse">
                  <a:avLst/>
                </a:prstGeom>
                <a:noFill/>
                <a:ln w="19050" algn="ctr">
                  <a:solidFill>
                    <a:srgbClr val="89A424"/>
                  </a:solidFill>
                  <a:round/>
                  <a:headEnd/>
                  <a:tailEnd/>
                </a:ln>
              </p:spPr>
              <p:txBody>
                <a:bodyPr lIns="82124" tIns="41061" rIns="82124" bIns="41061" anchor="ctr">
                  <a:spAutoFit/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141" name="Text Box 19"/>
              <p:cNvSpPr txBox="1">
                <a:spLocks noChangeArrowheads="1"/>
              </p:cNvSpPr>
              <p:nvPr/>
            </p:nvSpPr>
            <p:spPr bwMode="auto">
              <a:xfrm>
                <a:off x="1204" y="2201"/>
                <a:ext cx="690" cy="465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2124" tIns="41061" rIns="82124" bIns="41061">
                <a:spAutoFit/>
              </a:bodyPr>
              <a:lstStyle/>
              <a:p>
                <a:pPr algn="ctr" defTabSz="814388"/>
                <a:r>
                  <a:rPr lang="sk-SK" sz="1400" dirty="0"/>
                  <a:t>Kvalitný tím</a:t>
                </a:r>
                <a:endParaRPr lang="en-US" sz="1400" dirty="0"/>
              </a:p>
            </p:txBody>
          </p:sp>
        </p:grpSp>
        <p:grpSp>
          <p:nvGrpSpPr>
            <p:cNvPr id="99" name="Group 30"/>
            <p:cNvGrpSpPr>
              <a:grpSpLocks/>
            </p:cNvGrpSpPr>
            <p:nvPr/>
          </p:nvGrpSpPr>
          <p:grpSpPr bwMode="auto">
            <a:xfrm flipH="1">
              <a:off x="1833563" y="5629275"/>
              <a:ext cx="933450" cy="933450"/>
              <a:chOff x="4146" y="2352"/>
              <a:chExt cx="672" cy="672"/>
            </a:xfrm>
          </p:grpSpPr>
          <p:grpSp>
            <p:nvGrpSpPr>
              <p:cNvPr id="136" name="Group 31"/>
              <p:cNvGrpSpPr>
                <a:grpSpLocks/>
              </p:cNvGrpSpPr>
              <p:nvPr/>
            </p:nvGrpSpPr>
            <p:grpSpPr bwMode="auto">
              <a:xfrm>
                <a:off x="4146" y="2352"/>
                <a:ext cx="672" cy="672"/>
                <a:chOff x="1104" y="3150"/>
                <a:chExt cx="768" cy="768"/>
              </a:xfrm>
            </p:grpSpPr>
            <p:sp>
              <p:nvSpPr>
                <p:cNvPr id="138" name="Oval 32"/>
                <p:cNvSpPr>
                  <a:spLocks noChangeArrowheads="1"/>
                </p:cNvSpPr>
                <p:nvPr/>
              </p:nvSpPr>
              <p:spPr bwMode="auto">
                <a:xfrm flipV="1">
                  <a:off x="1129" y="3175"/>
                  <a:ext cx="720" cy="72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  <a:alpha val="54901"/>
                  </a:schemeClr>
                </a:solidFill>
                <a:ln w="19050" algn="ctr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lIns="82124" tIns="41061" rIns="82124" bIns="41061" anchor="ctr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9" name="Oval 33"/>
                <p:cNvSpPr>
                  <a:spLocks noChangeArrowheads="1"/>
                </p:cNvSpPr>
                <p:nvPr/>
              </p:nvSpPr>
              <p:spPr bwMode="auto">
                <a:xfrm flipV="1">
                  <a:off x="1104" y="3150"/>
                  <a:ext cx="768" cy="768"/>
                </a:xfrm>
                <a:prstGeom prst="ellipse">
                  <a:avLst/>
                </a:prstGeom>
                <a:noFill/>
                <a:ln w="19050" algn="ctr">
                  <a:solidFill>
                    <a:srgbClr val="89A424"/>
                  </a:solidFill>
                  <a:round/>
                  <a:headEnd/>
                  <a:tailEnd/>
                </a:ln>
              </p:spPr>
              <p:txBody>
                <a:bodyPr lIns="82124" tIns="41061" rIns="82124" bIns="41061" anchor="ctr">
                  <a:spAutoFit/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137" name="Text Box 34"/>
              <p:cNvSpPr txBox="1">
                <a:spLocks noChangeArrowheads="1"/>
              </p:cNvSpPr>
              <p:nvPr/>
            </p:nvSpPr>
            <p:spPr bwMode="auto">
              <a:xfrm>
                <a:off x="4251" y="2551"/>
                <a:ext cx="435" cy="247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</p:spPr>
            <p:txBody>
              <a:bodyPr wrap="none" lIns="82124" tIns="41061" rIns="82124" bIns="41061">
                <a:spAutoFit/>
              </a:bodyPr>
              <a:lstStyle/>
              <a:p>
                <a:pPr defTabSz="814388"/>
                <a:r>
                  <a:rPr lang="sk-SK" sz="1400" dirty="0"/>
                  <a:t>Zábava</a:t>
                </a:r>
                <a:endParaRPr lang="en-US" sz="1400" dirty="0"/>
              </a:p>
            </p:txBody>
          </p:sp>
        </p:grpSp>
        <p:grpSp>
          <p:nvGrpSpPr>
            <p:cNvPr id="100" name="Group 35"/>
            <p:cNvGrpSpPr>
              <a:grpSpLocks/>
            </p:cNvGrpSpPr>
            <p:nvPr/>
          </p:nvGrpSpPr>
          <p:grpSpPr bwMode="auto">
            <a:xfrm flipH="1">
              <a:off x="4571995" y="5214955"/>
              <a:ext cx="1000126" cy="1000126"/>
              <a:chOff x="2306" y="3478"/>
              <a:chExt cx="630" cy="630"/>
            </a:xfrm>
          </p:grpSpPr>
          <p:grpSp>
            <p:nvGrpSpPr>
              <p:cNvPr id="132" name="Group 36"/>
              <p:cNvGrpSpPr>
                <a:grpSpLocks/>
              </p:cNvGrpSpPr>
              <p:nvPr/>
            </p:nvGrpSpPr>
            <p:grpSpPr bwMode="auto">
              <a:xfrm>
                <a:off x="2306" y="3478"/>
                <a:ext cx="630" cy="630"/>
                <a:chOff x="1104" y="3150"/>
                <a:chExt cx="768" cy="768"/>
              </a:xfrm>
            </p:grpSpPr>
            <p:sp>
              <p:nvSpPr>
                <p:cNvPr id="134" name="Oval 37"/>
                <p:cNvSpPr>
                  <a:spLocks noChangeArrowheads="1"/>
                </p:cNvSpPr>
                <p:nvPr/>
              </p:nvSpPr>
              <p:spPr bwMode="auto">
                <a:xfrm flipV="1">
                  <a:off x="1128" y="3174"/>
                  <a:ext cx="720" cy="72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  <a:alpha val="54901"/>
                  </a:schemeClr>
                </a:solidFill>
                <a:ln w="19050" algn="ctr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lIns="82124" tIns="41061" rIns="82124" bIns="41061" anchor="ctr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5" name="Oval 38"/>
                <p:cNvSpPr>
                  <a:spLocks noChangeArrowheads="1"/>
                </p:cNvSpPr>
                <p:nvPr/>
              </p:nvSpPr>
              <p:spPr bwMode="auto">
                <a:xfrm flipV="1">
                  <a:off x="1104" y="3150"/>
                  <a:ext cx="768" cy="768"/>
                </a:xfrm>
                <a:prstGeom prst="ellipse">
                  <a:avLst/>
                </a:prstGeom>
                <a:noFill/>
                <a:ln w="19050" algn="ctr">
                  <a:solidFill>
                    <a:srgbClr val="89A424"/>
                  </a:solidFill>
                  <a:round/>
                  <a:headEnd/>
                  <a:tailEnd/>
                </a:ln>
              </p:spPr>
              <p:txBody>
                <a:bodyPr lIns="82124" tIns="41061" rIns="82124" bIns="41061" anchor="ctr">
                  <a:spAutoFit/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133" name="Text Box 39"/>
              <p:cNvSpPr txBox="1">
                <a:spLocks noChangeArrowheads="1"/>
              </p:cNvSpPr>
              <p:nvPr/>
            </p:nvSpPr>
            <p:spPr bwMode="auto">
              <a:xfrm>
                <a:off x="2360" y="3626"/>
                <a:ext cx="528" cy="372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</p:spPr>
            <p:txBody>
              <a:bodyPr lIns="82124" tIns="41061" rIns="82124" bIns="41061">
                <a:spAutoFit/>
              </a:bodyPr>
              <a:lstStyle/>
              <a:p>
                <a:pPr algn="ctr" defTabSz="814388"/>
                <a:r>
                  <a:rPr lang="sk-SK" sz="1400" dirty="0"/>
                  <a:t>Riadiť zmeny</a:t>
                </a:r>
                <a:endParaRPr lang="en-US" sz="1400" dirty="0"/>
              </a:p>
            </p:txBody>
          </p:sp>
        </p:grpSp>
        <p:grpSp>
          <p:nvGrpSpPr>
            <p:cNvPr id="101" name="Group 40"/>
            <p:cNvGrpSpPr>
              <a:grpSpLocks/>
            </p:cNvGrpSpPr>
            <p:nvPr/>
          </p:nvGrpSpPr>
          <p:grpSpPr bwMode="auto">
            <a:xfrm flipH="1">
              <a:off x="334957" y="4718052"/>
              <a:ext cx="1390651" cy="1390651"/>
              <a:chOff x="4752" y="1668"/>
              <a:chExt cx="876" cy="876"/>
            </a:xfrm>
          </p:grpSpPr>
          <p:grpSp>
            <p:nvGrpSpPr>
              <p:cNvPr id="128" name="Group 41"/>
              <p:cNvGrpSpPr>
                <a:grpSpLocks/>
              </p:cNvGrpSpPr>
              <p:nvPr/>
            </p:nvGrpSpPr>
            <p:grpSpPr bwMode="auto">
              <a:xfrm>
                <a:off x="4752" y="1668"/>
                <a:ext cx="876" cy="876"/>
                <a:chOff x="1104" y="3150"/>
                <a:chExt cx="768" cy="768"/>
              </a:xfrm>
            </p:grpSpPr>
            <p:sp>
              <p:nvSpPr>
                <p:cNvPr id="130" name="Oval 42"/>
                <p:cNvSpPr>
                  <a:spLocks noChangeArrowheads="1"/>
                </p:cNvSpPr>
                <p:nvPr/>
              </p:nvSpPr>
              <p:spPr bwMode="auto">
                <a:xfrm flipV="1">
                  <a:off x="1128" y="3174"/>
                  <a:ext cx="720" cy="72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  <a:alpha val="54901"/>
                  </a:schemeClr>
                </a:solidFill>
                <a:ln w="19050" algn="ctr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lIns="82124" tIns="41061" rIns="82124" bIns="41061" anchor="ctr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1" name="Oval 43"/>
                <p:cNvSpPr>
                  <a:spLocks noChangeArrowheads="1"/>
                </p:cNvSpPr>
                <p:nvPr/>
              </p:nvSpPr>
              <p:spPr bwMode="auto">
                <a:xfrm flipV="1">
                  <a:off x="1104" y="3150"/>
                  <a:ext cx="768" cy="768"/>
                </a:xfrm>
                <a:prstGeom prst="ellipse">
                  <a:avLst/>
                </a:prstGeom>
                <a:noFill/>
                <a:ln w="19050" algn="ctr">
                  <a:solidFill>
                    <a:srgbClr val="89A424"/>
                  </a:solidFill>
                  <a:round/>
                  <a:headEnd/>
                  <a:tailEnd/>
                </a:ln>
              </p:spPr>
              <p:txBody>
                <a:bodyPr lIns="82124" tIns="41061" rIns="82124" bIns="41061" anchor="ctr">
                  <a:spAutoFit/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129" name="Text Box 44"/>
              <p:cNvSpPr txBox="1">
                <a:spLocks noChangeArrowheads="1"/>
              </p:cNvSpPr>
              <p:nvPr/>
            </p:nvSpPr>
            <p:spPr bwMode="auto">
              <a:xfrm>
                <a:off x="4819" y="2003"/>
                <a:ext cx="751" cy="216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2124" tIns="41061" rIns="82124" bIns="41061">
                <a:spAutoFit/>
              </a:bodyPr>
              <a:lstStyle/>
              <a:p>
                <a:pPr algn="ctr" defTabSz="814388"/>
                <a:r>
                  <a:rPr lang="sk-SK" sz="1400" dirty="0"/>
                  <a:t>Posilnenie trhu</a:t>
                </a:r>
                <a:endParaRPr lang="en-US" sz="1400" dirty="0"/>
              </a:p>
            </p:txBody>
          </p:sp>
        </p:grpSp>
        <p:grpSp>
          <p:nvGrpSpPr>
            <p:cNvPr id="102" name="Group 55"/>
            <p:cNvGrpSpPr>
              <a:grpSpLocks/>
            </p:cNvGrpSpPr>
            <p:nvPr/>
          </p:nvGrpSpPr>
          <p:grpSpPr bwMode="auto">
            <a:xfrm flipH="1">
              <a:off x="4816475" y="3643314"/>
              <a:ext cx="1271589" cy="1219200"/>
              <a:chOff x="149" y="2130"/>
              <a:chExt cx="801" cy="768"/>
            </a:xfrm>
          </p:grpSpPr>
          <p:grpSp>
            <p:nvGrpSpPr>
              <p:cNvPr id="124" name="Group 56"/>
              <p:cNvGrpSpPr>
                <a:grpSpLocks/>
              </p:cNvGrpSpPr>
              <p:nvPr/>
            </p:nvGrpSpPr>
            <p:grpSpPr bwMode="auto">
              <a:xfrm>
                <a:off x="156" y="2130"/>
                <a:ext cx="768" cy="768"/>
                <a:chOff x="1104" y="3150"/>
                <a:chExt cx="768" cy="768"/>
              </a:xfrm>
            </p:grpSpPr>
            <p:sp>
              <p:nvSpPr>
                <p:cNvPr id="126" name="Oval 57"/>
                <p:cNvSpPr>
                  <a:spLocks noChangeArrowheads="1"/>
                </p:cNvSpPr>
                <p:nvPr/>
              </p:nvSpPr>
              <p:spPr bwMode="auto">
                <a:xfrm flipV="1">
                  <a:off x="1128" y="3174"/>
                  <a:ext cx="720" cy="72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  <a:alpha val="54901"/>
                  </a:schemeClr>
                </a:solidFill>
                <a:ln w="19050" algn="ctr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lIns="82124" tIns="41061" rIns="82124" bIns="41061" anchor="ctr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7" name="Oval 58"/>
                <p:cNvSpPr>
                  <a:spLocks noChangeArrowheads="1"/>
                </p:cNvSpPr>
                <p:nvPr/>
              </p:nvSpPr>
              <p:spPr bwMode="auto">
                <a:xfrm flipV="1">
                  <a:off x="1104" y="3150"/>
                  <a:ext cx="768" cy="768"/>
                </a:xfrm>
                <a:prstGeom prst="ellipse">
                  <a:avLst/>
                </a:prstGeom>
                <a:noFill/>
                <a:ln w="19050" algn="ctr">
                  <a:solidFill>
                    <a:srgbClr val="89A424"/>
                  </a:solidFill>
                  <a:round/>
                  <a:headEnd/>
                  <a:tailEnd/>
                </a:ln>
              </p:spPr>
              <p:txBody>
                <a:bodyPr lIns="82124" tIns="41061" rIns="82124" bIns="41061" anchor="ctr">
                  <a:spAutoFit/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125" name="Text Box 59"/>
              <p:cNvSpPr txBox="1">
                <a:spLocks noChangeArrowheads="1"/>
              </p:cNvSpPr>
              <p:nvPr/>
            </p:nvSpPr>
            <p:spPr bwMode="auto">
              <a:xfrm>
                <a:off x="149" y="2315"/>
                <a:ext cx="801" cy="372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2124" tIns="41061" rIns="82124" bIns="41061">
                <a:spAutoFit/>
              </a:bodyPr>
              <a:lstStyle/>
              <a:p>
                <a:pPr algn="ctr" defTabSz="814388"/>
                <a:r>
                  <a:rPr lang="sk-SK" sz="1400" dirty="0"/>
                  <a:t>Príspevok k zisku - striedmosť</a:t>
                </a:r>
                <a:endParaRPr lang="en-US" sz="1400" dirty="0"/>
              </a:p>
            </p:txBody>
          </p:sp>
        </p:grpSp>
        <p:grpSp>
          <p:nvGrpSpPr>
            <p:cNvPr id="103" name="Group 40"/>
            <p:cNvGrpSpPr>
              <a:grpSpLocks/>
            </p:cNvGrpSpPr>
            <p:nvPr/>
          </p:nvGrpSpPr>
          <p:grpSpPr bwMode="auto">
            <a:xfrm flipH="1">
              <a:off x="2714605" y="4929200"/>
              <a:ext cx="1390651" cy="1390651"/>
              <a:chOff x="4752" y="1668"/>
              <a:chExt cx="876" cy="876"/>
            </a:xfrm>
          </p:grpSpPr>
          <p:grpSp>
            <p:nvGrpSpPr>
              <p:cNvPr id="120" name="Group 41"/>
              <p:cNvGrpSpPr>
                <a:grpSpLocks/>
              </p:cNvGrpSpPr>
              <p:nvPr/>
            </p:nvGrpSpPr>
            <p:grpSpPr bwMode="auto">
              <a:xfrm>
                <a:off x="4752" y="1668"/>
                <a:ext cx="876" cy="876"/>
                <a:chOff x="1104" y="3150"/>
                <a:chExt cx="768" cy="768"/>
              </a:xfrm>
            </p:grpSpPr>
            <p:sp>
              <p:nvSpPr>
                <p:cNvPr id="122" name="Oval 42"/>
                <p:cNvSpPr>
                  <a:spLocks noChangeArrowheads="1"/>
                </p:cNvSpPr>
                <p:nvPr/>
              </p:nvSpPr>
              <p:spPr bwMode="auto">
                <a:xfrm flipV="1">
                  <a:off x="1128" y="3174"/>
                  <a:ext cx="720" cy="72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  <a:alpha val="54901"/>
                  </a:schemeClr>
                </a:solidFill>
                <a:ln w="19050" algn="ctr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lIns="82124" tIns="41061" rIns="82124" bIns="41061" anchor="ctr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3" name="Oval 43"/>
                <p:cNvSpPr>
                  <a:spLocks noChangeArrowheads="1"/>
                </p:cNvSpPr>
                <p:nvPr/>
              </p:nvSpPr>
              <p:spPr bwMode="auto">
                <a:xfrm flipV="1">
                  <a:off x="1104" y="3150"/>
                  <a:ext cx="768" cy="768"/>
                </a:xfrm>
                <a:prstGeom prst="ellipse">
                  <a:avLst/>
                </a:prstGeom>
                <a:noFill/>
                <a:ln w="19050" algn="ctr">
                  <a:solidFill>
                    <a:srgbClr val="89A424"/>
                  </a:solidFill>
                  <a:round/>
                  <a:headEnd/>
                  <a:tailEnd/>
                </a:ln>
              </p:spPr>
              <p:txBody>
                <a:bodyPr lIns="82124" tIns="41061" rIns="82124" bIns="41061" anchor="ctr">
                  <a:spAutoFit/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121" name="Text Box 44"/>
              <p:cNvSpPr txBox="1">
                <a:spLocks noChangeArrowheads="1"/>
              </p:cNvSpPr>
              <p:nvPr/>
            </p:nvSpPr>
            <p:spPr bwMode="auto">
              <a:xfrm>
                <a:off x="4908" y="1922"/>
                <a:ext cx="638" cy="372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</p:spPr>
            <p:txBody>
              <a:bodyPr wrap="none" lIns="82124" tIns="41061" rIns="82124" bIns="41061">
                <a:spAutoFit/>
              </a:bodyPr>
              <a:lstStyle/>
              <a:p>
                <a:pPr algn="ctr" defTabSz="814388"/>
                <a:r>
                  <a:rPr lang="sk-SK" sz="1400" dirty="0"/>
                  <a:t>Spolupráca/</a:t>
                </a:r>
              </a:p>
              <a:p>
                <a:pPr algn="ctr" defTabSz="814388"/>
                <a:r>
                  <a:rPr lang="sk-SK" sz="1400" dirty="0"/>
                  <a:t>Tímová práca</a:t>
                </a:r>
                <a:endParaRPr lang="en-US" sz="1400" dirty="0"/>
              </a:p>
            </p:txBody>
          </p:sp>
        </p:grpSp>
        <p:grpSp>
          <p:nvGrpSpPr>
            <p:cNvPr id="104" name="Group 45"/>
            <p:cNvGrpSpPr>
              <a:grpSpLocks/>
            </p:cNvGrpSpPr>
            <p:nvPr/>
          </p:nvGrpSpPr>
          <p:grpSpPr bwMode="auto">
            <a:xfrm flipH="1">
              <a:off x="239699" y="882642"/>
              <a:ext cx="1631950" cy="1428750"/>
              <a:chOff x="4543" y="660"/>
              <a:chExt cx="1028" cy="900"/>
            </a:xfrm>
          </p:grpSpPr>
          <p:grpSp>
            <p:nvGrpSpPr>
              <p:cNvPr id="116" name="Group 46"/>
              <p:cNvGrpSpPr>
                <a:grpSpLocks/>
              </p:cNvGrpSpPr>
              <p:nvPr/>
            </p:nvGrpSpPr>
            <p:grpSpPr bwMode="auto">
              <a:xfrm>
                <a:off x="4608" y="660"/>
                <a:ext cx="900" cy="900"/>
                <a:chOff x="1104" y="3150"/>
                <a:chExt cx="768" cy="768"/>
              </a:xfrm>
            </p:grpSpPr>
            <p:sp>
              <p:nvSpPr>
                <p:cNvPr id="118" name="Oval 47"/>
                <p:cNvSpPr>
                  <a:spLocks noChangeArrowheads="1"/>
                </p:cNvSpPr>
                <p:nvPr/>
              </p:nvSpPr>
              <p:spPr bwMode="auto">
                <a:xfrm flipV="1">
                  <a:off x="1128" y="3174"/>
                  <a:ext cx="720" cy="72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19050" algn="ctr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lIns="82124" tIns="41061" rIns="82124" bIns="41061" anchor="ctr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9" name="Oval 48"/>
                <p:cNvSpPr>
                  <a:spLocks noChangeArrowheads="1"/>
                </p:cNvSpPr>
                <p:nvPr/>
              </p:nvSpPr>
              <p:spPr bwMode="auto">
                <a:xfrm flipV="1">
                  <a:off x="1104" y="3150"/>
                  <a:ext cx="768" cy="768"/>
                </a:xfrm>
                <a:prstGeom prst="ellipse">
                  <a:avLst/>
                </a:prstGeom>
                <a:noFill/>
                <a:ln w="19050" algn="ctr">
                  <a:solidFill>
                    <a:srgbClr val="89A424"/>
                  </a:solidFill>
                  <a:round/>
                  <a:headEnd/>
                  <a:tailEnd/>
                </a:ln>
              </p:spPr>
              <p:txBody>
                <a:bodyPr lIns="82124" tIns="41061" rIns="82124" bIns="41061" anchor="ctr">
                  <a:spAutoFit/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117" name="Text Box 49"/>
              <p:cNvSpPr txBox="1">
                <a:spLocks noChangeArrowheads="1"/>
              </p:cNvSpPr>
              <p:nvPr/>
            </p:nvSpPr>
            <p:spPr bwMode="auto">
              <a:xfrm>
                <a:off x="4543" y="939"/>
                <a:ext cx="1028" cy="372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</p:spPr>
            <p:txBody>
              <a:bodyPr lIns="82124" tIns="41061" rIns="82124" bIns="41061">
                <a:spAutoFit/>
              </a:bodyPr>
              <a:lstStyle/>
              <a:p>
                <a:pPr algn="ctr" defTabSz="814388"/>
                <a:r>
                  <a:rPr lang="sk-SK" sz="1400" dirty="0"/>
                  <a:t>Otvorená </a:t>
                </a:r>
              </a:p>
              <a:p>
                <a:pPr algn="ctr" defTabSz="814388"/>
                <a:r>
                  <a:rPr lang="sk-SK" sz="1400" dirty="0"/>
                  <a:t>komunikácia</a:t>
                </a:r>
                <a:endParaRPr lang="en-US" sz="1400" dirty="0"/>
              </a:p>
            </p:txBody>
          </p:sp>
        </p:grpSp>
        <p:grpSp>
          <p:nvGrpSpPr>
            <p:cNvPr id="105" name="Group 70"/>
            <p:cNvGrpSpPr>
              <a:grpSpLocks/>
            </p:cNvGrpSpPr>
            <p:nvPr/>
          </p:nvGrpSpPr>
          <p:grpSpPr bwMode="auto">
            <a:xfrm flipH="1">
              <a:off x="1785918" y="571480"/>
              <a:ext cx="1219200" cy="1219200"/>
              <a:chOff x="2772" y="396"/>
              <a:chExt cx="768" cy="768"/>
            </a:xfrm>
          </p:grpSpPr>
          <p:grpSp>
            <p:nvGrpSpPr>
              <p:cNvPr id="112" name="Group 71"/>
              <p:cNvGrpSpPr>
                <a:grpSpLocks/>
              </p:cNvGrpSpPr>
              <p:nvPr/>
            </p:nvGrpSpPr>
            <p:grpSpPr bwMode="auto">
              <a:xfrm>
                <a:off x="2772" y="396"/>
                <a:ext cx="768" cy="768"/>
                <a:chOff x="1104" y="3150"/>
                <a:chExt cx="768" cy="768"/>
              </a:xfrm>
            </p:grpSpPr>
            <p:sp>
              <p:nvSpPr>
                <p:cNvPr id="114" name="Oval 72"/>
                <p:cNvSpPr>
                  <a:spLocks noChangeArrowheads="1"/>
                </p:cNvSpPr>
                <p:nvPr/>
              </p:nvSpPr>
              <p:spPr bwMode="auto">
                <a:xfrm flipV="1">
                  <a:off x="1128" y="3174"/>
                  <a:ext cx="720" cy="72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  <a:alpha val="55000"/>
                  </a:schemeClr>
                </a:solidFill>
                <a:ln w="19050" algn="ctr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lIns="82124" tIns="41061" rIns="82124" bIns="41061" anchor="ctr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5" name="Oval 73"/>
                <p:cNvSpPr>
                  <a:spLocks noChangeArrowheads="1"/>
                </p:cNvSpPr>
                <p:nvPr/>
              </p:nvSpPr>
              <p:spPr bwMode="auto">
                <a:xfrm flipV="1">
                  <a:off x="1104" y="3150"/>
                  <a:ext cx="768" cy="768"/>
                </a:xfrm>
                <a:prstGeom prst="ellipse">
                  <a:avLst/>
                </a:prstGeom>
                <a:noFill/>
                <a:ln w="19050" algn="ctr">
                  <a:solidFill>
                    <a:srgbClr val="89A424"/>
                  </a:solidFill>
                  <a:round/>
                  <a:headEnd/>
                  <a:tailEnd/>
                </a:ln>
              </p:spPr>
              <p:txBody>
                <a:bodyPr lIns="82124" tIns="41061" rIns="82124" bIns="41061" anchor="ctr">
                  <a:spAutoFit/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113" name="Text Box 74"/>
              <p:cNvSpPr txBox="1">
                <a:spLocks noChangeArrowheads="1"/>
              </p:cNvSpPr>
              <p:nvPr/>
            </p:nvSpPr>
            <p:spPr bwMode="auto">
              <a:xfrm>
                <a:off x="2833" y="499"/>
                <a:ext cx="641" cy="528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</p:spPr>
            <p:txBody>
              <a:bodyPr wrap="none" lIns="82124" tIns="41061" rIns="82124" bIns="41061">
                <a:spAutoFit/>
              </a:bodyPr>
              <a:lstStyle/>
              <a:p>
                <a:pPr algn="ctr" defTabSz="814388"/>
                <a:r>
                  <a:rPr lang="sk-SK" sz="1400" dirty="0"/>
                  <a:t>Dôvera</a:t>
                </a:r>
                <a:br>
                  <a:rPr lang="en-US" sz="1400" dirty="0"/>
                </a:br>
                <a:r>
                  <a:rPr lang="sk-SK" sz="1400" dirty="0"/>
                  <a:t>Spravodlivosť</a:t>
                </a:r>
                <a:br>
                  <a:rPr lang="en-US" sz="1400" dirty="0"/>
                </a:br>
                <a:r>
                  <a:rPr lang="sk-SK" sz="1400" dirty="0"/>
                  <a:t>Integrita</a:t>
                </a:r>
                <a:endParaRPr lang="en-US" sz="1400" dirty="0"/>
              </a:p>
            </p:txBody>
          </p:sp>
        </p:grpSp>
        <p:sp>
          <p:nvSpPr>
            <p:cNvPr id="106" name="Line 80"/>
            <p:cNvSpPr>
              <a:spLocks noChangeShapeType="1"/>
            </p:cNvSpPr>
            <p:nvPr/>
          </p:nvSpPr>
          <p:spPr bwMode="auto">
            <a:xfrm flipH="1">
              <a:off x="3143240" y="2143116"/>
              <a:ext cx="142876" cy="428628"/>
            </a:xfrm>
            <a:prstGeom prst="line">
              <a:avLst/>
            </a:prstGeom>
            <a:noFill/>
            <a:ln w="19050">
              <a:solidFill>
                <a:srgbClr val="89A424"/>
              </a:solidFill>
              <a:round/>
              <a:headEnd/>
              <a:tailEnd/>
            </a:ln>
          </p:spPr>
          <p:txBody>
            <a:bodyPr wrap="square" lIns="82124" tIns="41061" rIns="82124" bIns="41061" anchor="ctr">
              <a:spAutoFit/>
            </a:bodyPr>
            <a:lstStyle/>
            <a:p>
              <a:endParaRPr lang="en-US" dirty="0"/>
            </a:p>
          </p:txBody>
        </p:sp>
        <p:grpSp>
          <p:nvGrpSpPr>
            <p:cNvPr id="107" name="Group 15"/>
            <p:cNvGrpSpPr>
              <a:grpSpLocks/>
            </p:cNvGrpSpPr>
            <p:nvPr/>
          </p:nvGrpSpPr>
          <p:grpSpPr bwMode="auto">
            <a:xfrm flipH="1">
              <a:off x="2971268" y="1214422"/>
              <a:ext cx="1000646" cy="971550"/>
              <a:chOff x="1182" y="2034"/>
              <a:chExt cx="791" cy="768"/>
            </a:xfrm>
          </p:grpSpPr>
          <p:grpSp>
            <p:nvGrpSpPr>
              <p:cNvPr id="108" name="Group 16"/>
              <p:cNvGrpSpPr>
                <a:grpSpLocks/>
              </p:cNvGrpSpPr>
              <p:nvPr/>
            </p:nvGrpSpPr>
            <p:grpSpPr bwMode="auto">
              <a:xfrm>
                <a:off x="1182" y="2034"/>
                <a:ext cx="768" cy="768"/>
                <a:chOff x="1104" y="3150"/>
                <a:chExt cx="768" cy="768"/>
              </a:xfrm>
            </p:grpSpPr>
            <p:sp>
              <p:nvSpPr>
                <p:cNvPr id="110" name="Oval 17"/>
                <p:cNvSpPr>
                  <a:spLocks noChangeArrowheads="1"/>
                </p:cNvSpPr>
                <p:nvPr/>
              </p:nvSpPr>
              <p:spPr bwMode="auto">
                <a:xfrm flipV="1">
                  <a:off x="1128" y="3174"/>
                  <a:ext cx="720" cy="72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  <a:alpha val="54901"/>
                  </a:schemeClr>
                </a:solidFill>
                <a:ln w="19050" algn="ctr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lIns="82124" tIns="41061" rIns="82124" bIns="41061" anchor="ctr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1" name="Oval 18"/>
                <p:cNvSpPr>
                  <a:spLocks noChangeArrowheads="1"/>
                </p:cNvSpPr>
                <p:nvPr/>
              </p:nvSpPr>
              <p:spPr bwMode="auto">
                <a:xfrm flipV="1">
                  <a:off x="1104" y="3150"/>
                  <a:ext cx="768" cy="768"/>
                </a:xfrm>
                <a:prstGeom prst="ellipse">
                  <a:avLst/>
                </a:prstGeom>
                <a:noFill/>
                <a:ln w="19050" algn="ctr">
                  <a:solidFill>
                    <a:srgbClr val="89A424"/>
                  </a:solidFill>
                  <a:round/>
                  <a:headEnd/>
                  <a:tailEnd/>
                </a:ln>
              </p:spPr>
              <p:txBody>
                <a:bodyPr lIns="82124" tIns="41061" rIns="82124" bIns="41061" anchor="ctr">
                  <a:spAutoFit/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109" name="Text Box 19"/>
              <p:cNvSpPr txBox="1">
                <a:spLocks noChangeArrowheads="1"/>
              </p:cNvSpPr>
              <p:nvPr/>
            </p:nvSpPr>
            <p:spPr bwMode="auto">
              <a:xfrm>
                <a:off x="1219" y="2175"/>
                <a:ext cx="754" cy="467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2124" tIns="41061" rIns="82124" bIns="41061">
                <a:spAutoFit/>
              </a:bodyPr>
              <a:lstStyle/>
              <a:p>
                <a:pPr algn="ctr" defTabSz="814388"/>
                <a:r>
                  <a:rPr lang="sk-SK" sz="1400" dirty="0"/>
                  <a:t>Spätná väzba</a:t>
                </a:r>
                <a:endParaRPr lang="en-US" sz="1400" dirty="0"/>
              </a:p>
            </p:txBody>
          </p:sp>
        </p:grpSp>
      </p:grpSp>
      <p:pic>
        <p:nvPicPr>
          <p:cNvPr id="77" name="Picture 2">
            <a:extLst>
              <a:ext uri="{FF2B5EF4-FFF2-40B4-BE49-F238E27FC236}">
                <a16:creationId xmlns:a16="http://schemas.microsoft.com/office/drawing/2014/main" id="{60568D9D-ECE0-4AA1-B7F2-E8E5C2D24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79" name="Picture 2" descr="ELMAX ZILINA">
            <a:extLst>
              <a:ext uri="{FF2B5EF4-FFF2-40B4-BE49-F238E27FC236}">
                <a16:creationId xmlns:a16="http://schemas.microsoft.com/office/drawing/2014/main" id="{026C891F-8158-4B49-9C70-B91EDBA23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pPr algn="l"/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elektrovýroba</a:t>
            </a:r>
            <a:endParaRPr lang="sk-SK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8596" y="1600200"/>
            <a:ext cx="8258204" cy="4525963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</a:pPr>
            <a:r>
              <a:rPr lang="sk-SK" sz="2400" dirty="0"/>
              <a:t>rozvádzače</a:t>
            </a:r>
          </a:p>
          <a:p>
            <a:pPr>
              <a:spcAft>
                <a:spcPts val="800"/>
              </a:spcAft>
            </a:pPr>
            <a:r>
              <a:rPr lang="sk-SK" sz="2400" dirty="0"/>
              <a:t>ovládacie panely</a:t>
            </a:r>
          </a:p>
          <a:p>
            <a:pPr>
              <a:spcAft>
                <a:spcPts val="800"/>
              </a:spcAft>
            </a:pPr>
            <a:r>
              <a:rPr lang="sk-SK" sz="2400" dirty="0"/>
              <a:t>nízkonapäťové aplikácie </a:t>
            </a:r>
            <a:r>
              <a:rPr lang="sk-SK" sz="2400" dirty="0">
                <a:cs typeface="Arial" pitchFamily="34" charset="0"/>
              </a:rPr>
              <a:t>(do 1000V / 2500A)</a:t>
            </a:r>
          </a:p>
          <a:p>
            <a:pPr>
              <a:spcAft>
                <a:spcPts val="800"/>
              </a:spcAft>
            </a:pPr>
            <a:r>
              <a:rPr lang="sk-SK" sz="2400" dirty="0"/>
              <a:t>štandardná a zákazková výroba</a:t>
            </a:r>
          </a:p>
          <a:p>
            <a:pPr>
              <a:spcAft>
                <a:spcPts val="800"/>
              </a:spcAft>
            </a:pPr>
            <a:r>
              <a:rPr lang="sk-SK" sz="2400" dirty="0"/>
              <a:t>komponenty svetoznámych dodávateľov </a:t>
            </a:r>
          </a:p>
          <a:p>
            <a:pPr>
              <a:spcAft>
                <a:spcPts val="800"/>
              </a:spcAft>
              <a:buNone/>
            </a:pPr>
            <a:r>
              <a:rPr lang="sk-SK" sz="2400" dirty="0">
                <a:cs typeface="Arial" pitchFamily="34" charset="0"/>
              </a:rPr>
              <a:t>	(Siemens, Schneider, </a:t>
            </a:r>
            <a:r>
              <a:rPr lang="sk-SK" sz="2400" dirty="0" err="1">
                <a:cs typeface="Arial" pitchFamily="34" charset="0"/>
              </a:rPr>
              <a:t>Eaton</a:t>
            </a:r>
            <a:r>
              <a:rPr lang="sk-SK" sz="2400" dirty="0">
                <a:cs typeface="Arial" pitchFamily="34" charset="0"/>
              </a:rPr>
              <a:t>...)</a:t>
            </a:r>
          </a:p>
          <a:p>
            <a:endParaRPr lang="sk-SK" sz="24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592013"/>
            <a:ext cx="3380597" cy="1906592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4031645-2DF9-4474-81D8-5B8E94C50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8" name="Picture 2" descr="ELMAX ZILINA">
            <a:extLst>
              <a:ext uri="{FF2B5EF4-FFF2-40B4-BE49-F238E27FC236}">
                <a16:creationId xmlns:a16="http://schemas.microsoft.com/office/drawing/2014/main" id="{B54BB4A4-01EC-4C45-A5A4-6ABD8A32D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124D1976-DF5A-4D5D-8E26-D5686D887E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2" y="42847"/>
            <a:ext cx="4186382" cy="2790922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4C7DF9A7-8422-4E58-B8A6-5B495A7105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6101"/>
            <a:ext cx="3931139" cy="2774605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12E1AE11-5005-4131-84B8-9795CE3715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2" y="2810706"/>
            <a:ext cx="2062708" cy="4025302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26" name="Obrázok 25">
            <a:extLst>
              <a:ext uri="{FF2B5EF4-FFF2-40B4-BE49-F238E27FC236}">
                <a16:creationId xmlns:a16="http://schemas.microsoft.com/office/drawing/2014/main" id="{639555BF-13ED-4478-98E4-D0F5DAB23B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463" y="2810706"/>
            <a:ext cx="3014601" cy="4025302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28" name="Obrázok 27">
            <a:extLst>
              <a:ext uri="{FF2B5EF4-FFF2-40B4-BE49-F238E27FC236}">
                <a16:creationId xmlns:a16="http://schemas.microsoft.com/office/drawing/2014/main" id="{DB87E3B9-25BD-4149-A0FC-6F14DB4A05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408" y="31461"/>
            <a:ext cx="1863592" cy="2783884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37" name="Obrázok 36">
            <a:extLst>
              <a:ext uri="{FF2B5EF4-FFF2-40B4-BE49-F238E27FC236}">
                <a16:creationId xmlns:a16="http://schemas.microsoft.com/office/drawing/2014/main" id="{889EDF78-3695-4285-B95C-94E18BADA8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326" y="2822237"/>
            <a:ext cx="3936674" cy="4013771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pPr algn="l"/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kovovýroba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42898" y="1142984"/>
            <a:ext cx="8258204" cy="4697427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sk-SK" sz="2400" dirty="0">
                <a:ln w="12700">
                  <a:noFill/>
                  <a:prstDash val="solid"/>
                </a:ln>
              </a:rPr>
              <a:t>moderné technológie spracovania</a:t>
            </a:r>
          </a:p>
          <a:p>
            <a:pPr>
              <a:lnSpc>
                <a:spcPct val="170000"/>
              </a:lnSpc>
            </a:pPr>
            <a:r>
              <a:rPr lang="sk-SK" sz="2400" dirty="0">
                <a:ln w="12700">
                  <a:noFill/>
                  <a:prstDash val="solid"/>
                </a:ln>
              </a:rPr>
              <a:t>softvérové konštrukčné nástroje</a:t>
            </a:r>
          </a:p>
          <a:p>
            <a:pPr>
              <a:lnSpc>
                <a:spcPct val="170000"/>
              </a:lnSpc>
            </a:pPr>
            <a:r>
              <a:rPr lang="sk-SK" sz="2400" dirty="0">
                <a:ln w="12700">
                  <a:noFill/>
                  <a:prstDash val="solid"/>
                </a:ln>
              </a:rPr>
              <a:t>CNC stroje</a:t>
            </a:r>
          </a:p>
          <a:p>
            <a:pPr>
              <a:lnSpc>
                <a:spcPct val="170000"/>
              </a:lnSpc>
            </a:pPr>
            <a:r>
              <a:rPr lang="sk-SK" sz="2400" dirty="0">
                <a:ln w="12700">
                  <a:noFill/>
                  <a:prstDash val="solid"/>
                </a:ln>
              </a:rPr>
              <a:t>presnosť, rýchlosť, vysoká kvalita</a:t>
            </a:r>
          </a:p>
          <a:p>
            <a:pPr>
              <a:lnSpc>
                <a:spcPct val="170000"/>
              </a:lnSpc>
            </a:pPr>
            <a:r>
              <a:rPr lang="sk-SK" sz="2400" dirty="0">
                <a:ln w="12700">
                  <a:noFill/>
                  <a:prstDash val="solid"/>
                </a:ln>
              </a:rPr>
              <a:t>štandardná a zákazková výroba</a:t>
            </a:r>
          </a:p>
          <a:p>
            <a:pPr>
              <a:buNone/>
            </a:pPr>
            <a:endParaRPr lang="sk-SK" sz="2800" dirty="0"/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F8492F44-98E4-4D9F-BC20-6F95F090F1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501" y="1002822"/>
            <a:ext cx="3481875" cy="2636912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9CF20627-8A28-4B21-87AD-0F687C9D44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501" y="4086283"/>
            <a:ext cx="3386459" cy="2554391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0DCA7CA9-E3BB-421F-BD52-B9C3DFE745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536732"/>
            <a:ext cx="2583442" cy="2287263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5DE7852-0601-4E6B-A7EB-9F22A12A9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9" name="Picture 2" descr="ELMAX ZILINA">
            <a:extLst>
              <a:ext uri="{FF2B5EF4-FFF2-40B4-BE49-F238E27FC236}">
                <a16:creationId xmlns:a16="http://schemas.microsoft.com/office/drawing/2014/main" id="{D22D1B1F-8D20-4060-A8D6-585C59D8B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filtračné a odsávacie zariadenia</a:t>
            </a:r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55DA8E3F-8A4A-4C69-9B2B-259F0EA9D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8003232" cy="1245816"/>
          </a:xfrm>
        </p:spPr>
        <p:txBody>
          <a:bodyPr>
            <a:normAutofit/>
          </a:bodyPr>
          <a:lstStyle/>
          <a:p>
            <a:pPr algn="ctr">
              <a:spcBef>
                <a:spcPts val="50"/>
              </a:spcBef>
            </a:pPr>
            <a:r>
              <a:rPr lang="sk-SK" dirty="0"/>
              <a:t>Pre zdravotníctvo, potravinárstvo, farmáciu</a:t>
            </a:r>
          </a:p>
          <a:p>
            <a:pPr algn="ctr">
              <a:spcBef>
                <a:spcPts val="50"/>
              </a:spcBef>
            </a:pPr>
            <a:r>
              <a:rPr lang="sk-SK" dirty="0"/>
              <a:t>a chemický priemysel</a:t>
            </a:r>
          </a:p>
          <a:p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2"/>
          </p:nvPr>
        </p:nvSpPr>
        <p:spPr>
          <a:xfrm>
            <a:off x="457200" y="2564903"/>
            <a:ext cx="4690864" cy="3561260"/>
          </a:xfrm>
        </p:spPr>
        <p:txBody>
          <a:bodyPr>
            <a:noAutofit/>
          </a:bodyPr>
          <a:lstStyle/>
          <a:p>
            <a:pPr lvl="0"/>
            <a:r>
              <a:rPr lang="sk-SK" sz="1600" dirty="0"/>
              <a:t>Laminárne boxy I. triedy s vertikálnym alebo s horizontálnym prúdením vzduchu </a:t>
            </a:r>
          </a:p>
          <a:p>
            <a:pPr lvl="0"/>
            <a:r>
              <a:rPr lang="sk-SK" sz="1600" dirty="0"/>
              <a:t>Laminárne boxy II. triedy (BIOHAZARD) s vertikálnym prúdením vzduchu a so spodným odsávaním</a:t>
            </a:r>
          </a:p>
          <a:p>
            <a:pPr lvl="0"/>
            <a:r>
              <a:rPr lang="sk-SK" sz="1600" dirty="0"/>
              <a:t>Bezpečnostné biologické boxy III. triedy – biologické izolátory (GLOVEBOXY) </a:t>
            </a:r>
          </a:p>
          <a:p>
            <a:pPr lvl="0"/>
            <a:r>
              <a:rPr lang="sk-SK" sz="1600" dirty="0"/>
              <a:t>Stropné moduly pre vytvorenie čistých priestorov</a:t>
            </a:r>
          </a:p>
          <a:p>
            <a:r>
              <a:rPr lang="sk-SK" sz="1600" dirty="0"/>
              <a:t>Laboratórne digestory s vrchným a spodným </a:t>
            </a:r>
            <a:r>
              <a:rPr lang="sk-SK" sz="1600" dirty="0" err="1"/>
              <a:t>odťahom</a:t>
            </a:r>
            <a:endParaRPr lang="sk-SK" sz="1600" dirty="0"/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F801265D-2991-417F-BC67-664575F9FC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708920"/>
            <a:ext cx="2875911" cy="398890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9559D66-FD0C-4848-8117-925526D72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10" name="Picture 2" descr="ELMAX ZILINA">
            <a:extLst>
              <a:ext uri="{FF2B5EF4-FFF2-40B4-BE49-F238E27FC236}">
                <a16:creationId xmlns:a16="http://schemas.microsoft.com/office/drawing/2014/main" id="{CBFC82FA-2D00-49CA-9C50-CCFFD5B1C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2931288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3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filtračné a odsávacie zariadenia</a:t>
            </a:r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E5DDB085-8D3B-48B9-8DD9-B3F3BA968E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075240" cy="639762"/>
          </a:xfrm>
        </p:spPr>
        <p:txBody>
          <a:bodyPr/>
          <a:lstStyle/>
          <a:p>
            <a:pPr algn="ctr"/>
            <a:r>
              <a:rPr lang="sk-SK" dirty="0"/>
              <a:t>Pre priemyselné prevádzky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0" indent="0" algn="ctr">
              <a:spcBef>
                <a:spcPts val="50"/>
              </a:spcBef>
              <a:buNone/>
            </a:pPr>
            <a:endParaRPr lang="sk-SK" sz="2800" b="1" dirty="0"/>
          </a:p>
          <a:p>
            <a:pPr lvl="0"/>
            <a:r>
              <a:rPr lang="sk-SK" sz="1600" dirty="0"/>
              <a:t>Odsávacie jednotky s elektrostatickou filtráciou</a:t>
            </a:r>
          </a:p>
          <a:p>
            <a:pPr lvl="0"/>
            <a:r>
              <a:rPr lang="sk-SK" sz="1600" dirty="0"/>
              <a:t>Odsávacie jednotky s mechanickou filtráciou</a:t>
            </a:r>
          </a:p>
          <a:p>
            <a:pPr lvl="0"/>
            <a:r>
              <a:rPr lang="sk-SK" sz="1600" dirty="0"/>
              <a:t>Zváracie stoly s odsávaním a s filtráciou</a:t>
            </a:r>
          </a:p>
          <a:p>
            <a:pPr lvl="0"/>
            <a:r>
              <a:rPr lang="sk-SK" sz="1600" dirty="0"/>
              <a:t>Odsávacie ventilátory</a:t>
            </a:r>
          </a:p>
        </p:txBody>
      </p:sp>
      <p:pic>
        <p:nvPicPr>
          <p:cNvPr id="18" name="Obrázok 17">
            <a:extLst>
              <a:ext uri="{FF2B5EF4-FFF2-40B4-BE49-F238E27FC236}">
                <a16:creationId xmlns:a16="http://schemas.microsoft.com/office/drawing/2014/main" id="{0C43B10B-AC20-407F-8965-09B41E2495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060848"/>
            <a:ext cx="3458888" cy="5152747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F343FAB-3E55-41FF-BF8E-B734BFF42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8" name="Picture 2" descr="ELMAX ZILINA">
            <a:extLst>
              <a:ext uri="{FF2B5EF4-FFF2-40B4-BE49-F238E27FC236}">
                <a16:creationId xmlns:a16="http://schemas.microsoft.com/office/drawing/2014/main" id="{0A976511-ABFC-4130-B6E3-72304E929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7677920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1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rokov neustáleho rastu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8596" y="1600200"/>
            <a:ext cx="8258204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sk-SK" sz="4400" b="1" dirty="0"/>
              <a:t>2001</a:t>
            </a:r>
          </a:p>
          <a:p>
            <a:pPr algn="ctr">
              <a:buNone/>
            </a:pPr>
            <a:endParaRPr lang="sk-SK" b="1" dirty="0"/>
          </a:p>
          <a:p>
            <a:pPr lvl="1">
              <a:buFont typeface="Arial" pitchFamily="34" charset="0"/>
              <a:buChar char="•"/>
            </a:pPr>
            <a:r>
              <a:rPr lang="sk-SK" dirty="0"/>
              <a:t>31.10.2001 – transformácia na akciovú spoločnosť 			ELMAX ŽILINA, a.s.</a:t>
            </a:r>
          </a:p>
        </p:txBody>
      </p:sp>
      <p:pic>
        <p:nvPicPr>
          <p:cNvPr id="6" name="Picture 2" descr="ELMAX ZILINA">
            <a:extLst>
              <a:ext uri="{FF2B5EF4-FFF2-40B4-BE49-F238E27FC236}">
                <a16:creationId xmlns:a16="http://schemas.microsoft.com/office/drawing/2014/main" id="{80FAE478-7FF7-4BAB-9329-7DD43223C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C2DEF36-5CA9-4941-8792-5475BB233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>
            <a:extLst>
              <a:ext uri="{FF2B5EF4-FFF2-40B4-BE49-F238E27FC236}">
                <a16:creationId xmlns:a16="http://schemas.microsoft.com/office/drawing/2014/main" id="{DD23F176-18DF-4CFE-AF64-5CAF28073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filtračné a odsávacie zariadenia</a:t>
            </a:r>
            <a:endParaRPr lang="sk-SK" sz="3200" dirty="0">
              <a:solidFill>
                <a:srgbClr val="002060"/>
              </a:solidFill>
            </a:endParaRPr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119044A9-1F95-4754-881B-D6940BCD4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74367"/>
            <a:ext cx="8820472" cy="588363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B15DB37-BC7F-4F5B-A2F4-16F6D315A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6" name="Picture 2" descr="ELMAX ZILINA">
            <a:extLst>
              <a:ext uri="{FF2B5EF4-FFF2-40B4-BE49-F238E27FC236}">
                <a16:creationId xmlns:a16="http://schemas.microsoft.com/office/drawing/2014/main" id="{0E5A0276-866D-4B7D-921E-1B29A8857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68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124D1976-DF5A-4D5D-8E26-D5686D887E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41716" cy="3416136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4C7DF9A7-8422-4E58-B8A6-5B495A7105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509" y="3111572"/>
            <a:ext cx="2074459" cy="3744349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12E1AE11-5005-4131-84B8-9795CE3715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9785"/>
            <a:ext cx="2141716" cy="3416136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28" name="Obrázok 27">
            <a:extLst>
              <a:ext uri="{FF2B5EF4-FFF2-40B4-BE49-F238E27FC236}">
                <a16:creationId xmlns:a16="http://schemas.microsoft.com/office/drawing/2014/main" id="{DB87E3B9-25BD-4149-A0FC-6F14DB4A05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506" y="0"/>
            <a:ext cx="4767778" cy="6858000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3E87B533-2FB8-44FD-8E6D-53BDE7EC14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509" y="0"/>
            <a:ext cx="2074459" cy="3416136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89709636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technologické možnosti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50001" y="1571612"/>
            <a:ext cx="4179123" cy="471490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k-SK" sz="2800" dirty="0"/>
              <a:t>strihanie</a:t>
            </a:r>
          </a:p>
          <a:p>
            <a:pPr>
              <a:lnSpc>
                <a:spcPct val="150000"/>
              </a:lnSpc>
            </a:pPr>
            <a:r>
              <a:rPr lang="sk-SK" sz="2800" dirty="0"/>
              <a:t>vysekávanie</a:t>
            </a:r>
          </a:p>
          <a:p>
            <a:pPr>
              <a:lnSpc>
                <a:spcPct val="150000"/>
              </a:lnSpc>
            </a:pPr>
            <a:r>
              <a:rPr lang="sk-SK" sz="2800" dirty="0"/>
              <a:t>rezanie laserom</a:t>
            </a:r>
          </a:p>
          <a:p>
            <a:pPr>
              <a:lnSpc>
                <a:spcPct val="150000"/>
              </a:lnSpc>
            </a:pPr>
            <a:r>
              <a:rPr lang="sk-SK" sz="2800" dirty="0"/>
              <a:t>ohýbanie</a:t>
            </a:r>
          </a:p>
          <a:p>
            <a:pPr>
              <a:lnSpc>
                <a:spcPct val="150000"/>
              </a:lnSpc>
            </a:pPr>
            <a:r>
              <a:rPr lang="sk-SK" sz="2800" dirty="0"/>
              <a:t>vŕtanie</a:t>
            </a:r>
          </a:p>
        </p:txBody>
      </p:sp>
      <p:sp>
        <p:nvSpPr>
          <p:cNvPr id="7" name="Zástupný symbol obsahu 2"/>
          <p:cNvSpPr txBox="1">
            <a:spLocks/>
          </p:cNvSpPr>
          <p:nvPr/>
        </p:nvSpPr>
        <p:spPr>
          <a:xfrm>
            <a:off x="4572000" y="1571612"/>
            <a:ext cx="4179123" cy="47149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sk-SK" sz="2800" dirty="0"/>
              <a:t>zváranie</a:t>
            </a:r>
            <a:endParaRPr kumimoji="0" lang="sk-SK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sk-SK" sz="2800" dirty="0"/>
              <a:t>p</a:t>
            </a:r>
            <a:r>
              <a:rPr kumimoji="0" lang="sk-SK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ovrchová</a:t>
            </a:r>
            <a:r>
              <a:rPr kumimoji="0" lang="sk-SK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úprava</a:t>
            </a:r>
            <a:endParaRPr kumimoji="0" lang="sk-SK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sk-SK" sz="2800" dirty="0"/>
              <a:t>n</a:t>
            </a:r>
            <a:r>
              <a:rPr kumimoji="0" lang="sk-SK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anášanie</a:t>
            </a:r>
            <a:r>
              <a:rPr kumimoji="0" lang="sk-SK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tesnenia</a:t>
            </a:r>
            <a:endParaRPr kumimoji="0" lang="sk-SK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sk-SK" sz="2800" dirty="0"/>
              <a:t>montáž</a:t>
            </a:r>
            <a:endParaRPr kumimoji="0" lang="sk-SK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24B2CA8-7250-4875-845F-D503BE6E8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9" name="Picture 2" descr="ELMAX ZILINA">
            <a:extLst>
              <a:ext uri="{FF2B5EF4-FFF2-40B4-BE49-F238E27FC236}">
                <a16:creationId xmlns:a16="http://schemas.microsoft.com/office/drawing/2014/main" id="{4A2AC189-29A9-4886-BF15-E00656D84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vysekávanie</a:t>
            </a:r>
          </a:p>
        </p:txBody>
      </p:sp>
      <p:sp>
        <p:nvSpPr>
          <p:cNvPr id="5" name="Zástupný symbol obsahu 2"/>
          <p:cNvSpPr>
            <a:spLocks noGrp="1"/>
          </p:cNvSpPr>
          <p:nvPr>
            <p:ph idx="1"/>
          </p:nvPr>
        </p:nvSpPr>
        <p:spPr>
          <a:xfrm>
            <a:off x="249238" y="1571625"/>
            <a:ext cx="8609012" cy="4714875"/>
          </a:xfrm>
        </p:spPr>
        <p:txBody>
          <a:bodyPr>
            <a:normAutofit lnSpcReduction="10000"/>
          </a:bodyPr>
          <a:lstStyle/>
          <a:p>
            <a:pPr>
              <a:spcAft>
                <a:spcPts val="800"/>
              </a:spcAft>
              <a:buNone/>
            </a:pPr>
            <a:r>
              <a:rPr lang="sk-SK" sz="2800" b="1" dirty="0" err="1">
                <a:ln w="900" cmpd="sng">
                  <a:solidFill>
                    <a:schemeClr val="tx1">
                      <a:lumMod val="95000"/>
                      <a:lumOff val="5000"/>
                      <a:alpha val="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TruPunch</a:t>
            </a:r>
            <a:r>
              <a:rPr lang="sk-SK" sz="2400" dirty="0">
                <a:latin typeface="Arial Black" pitchFamily="34" charset="0"/>
              </a:rPr>
              <a:t> </a:t>
            </a:r>
            <a:r>
              <a:rPr lang="sk-SK" sz="2400" b="1" dirty="0">
                <a:ln w="900" cmpd="sng">
                  <a:solidFill>
                    <a:schemeClr val="tx1">
                      <a:lumMod val="95000"/>
                      <a:lumOff val="5000"/>
                      <a:alpha val="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5000</a:t>
            </a:r>
            <a:endParaRPr lang="sk-SK" sz="2800" dirty="0"/>
          </a:p>
          <a:p>
            <a:pPr>
              <a:spcAft>
                <a:spcPts val="800"/>
              </a:spcAft>
            </a:pPr>
            <a:r>
              <a:rPr lang="sk-SK" sz="2800" dirty="0"/>
              <a:t>oceľový plech do 2,5 mm</a:t>
            </a:r>
          </a:p>
          <a:p>
            <a:pPr>
              <a:spcAft>
                <a:spcPts val="800"/>
              </a:spcAft>
            </a:pPr>
            <a:r>
              <a:rPr lang="sk-SK" sz="2800" dirty="0"/>
              <a:t>antikorový plech do 2,5 mm</a:t>
            </a:r>
          </a:p>
          <a:p>
            <a:pPr>
              <a:spcAft>
                <a:spcPts val="800"/>
              </a:spcAft>
            </a:pPr>
            <a:r>
              <a:rPr lang="sk-SK" sz="2800" dirty="0"/>
              <a:t>max. 3000x1500mm</a:t>
            </a:r>
          </a:p>
          <a:p>
            <a:pPr>
              <a:spcAft>
                <a:spcPts val="800"/>
              </a:spcAft>
            </a:pPr>
            <a:r>
              <a:rPr lang="sk-SK" sz="2800" dirty="0"/>
              <a:t>presnosť +- 0.1mm</a:t>
            </a:r>
          </a:p>
          <a:p>
            <a:pPr>
              <a:spcAft>
                <a:spcPts val="800"/>
              </a:spcAft>
            </a:pPr>
            <a:r>
              <a:rPr lang="sk-SK" sz="2800" dirty="0"/>
              <a:t>špeciálne tvary</a:t>
            </a:r>
          </a:p>
          <a:p>
            <a:pPr>
              <a:buNone/>
            </a:pPr>
            <a:endParaRPr lang="sk-SK" dirty="0">
              <a:latin typeface="Arial Black" pitchFamily="34" charset="0"/>
            </a:endParaRPr>
          </a:p>
          <a:p>
            <a:pPr>
              <a:buNone/>
            </a:pPr>
            <a:r>
              <a:rPr lang="sk-SK" sz="2800" dirty="0">
                <a:latin typeface="Arial Black" pitchFamily="34" charset="0"/>
              </a:rPr>
              <a:t>  </a:t>
            </a:r>
            <a:endParaRPr lang="sk-SK" b="1" dirty="0">
              <a:ln w="900" cmpd="sng">
                <a:solidFill>
                  <a:schemeClr val="tx1">
                    <a:lumMod val="95000"/>
                    <a:lumOff val="5000"/>
                    <a:alpha val="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 pitchFamily="34" charset="0"/>
            </a:endParaRPr>
          </a:p>
        </p:txBody>
      </p:sp>
      <p:pic>
        <p:nvPicPr>
          <p:cNvPr id="11266" name="Picture 2" descr="Z:\Ostrochovsky\Foto_ELMAX\DSC_10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3929066"/>
            <a:ext cx="4054784" cy="2714644"/>
          </a:xfrm>
          <a:prstGeom prst="rect">
            <a:avLst/>
          </a:prstGeom>
          <a:noFill/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09D1E1D-C718-4163-930F-F62C99DA7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8" name="Picture 2" descr="ELMAX ZILINA">
            <a:extLst>
              <a:ext uri="{FF2B5EF4-FFF2-40B4-BE49-F238E27FC236}">
                <a16:creationId xmlns:a16="http://schemas.microsoft.com/office/drawing/2014/main" id="{5C2EAC41-FCF3-475F-9CFE-89D33AC67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uiExpand="1" build="p"/>
      <p:bldP spid="5" grpId="1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rezanie laserom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85720" y="1357298"/>
            <a:ext cx="8401080" cy="4768865"/>
          </a:xfrm>
        </p:spPr>
        <p:txBody>
          <a:bodyPr>
            <a:normAutofit/>
          </a:bodyPr>
          <a:lstStyle/>
          <a:p>
            <a:pPr>
              <a:spcAft>
                <a:spcPts val="500"/>
              </a:spcAft>
              <a:buNone/>
            </a:pPr>
            <a:r>
              <a:rPr lang="sk-SK" b="1" dirty="0" err="1">
                <a:ln w="900" cmpd="sng">
                  <a:solidFill>
                    <a:schemeClr val="tx1">
                      <a:lumMod val="95000"/>
                      <a:lumOff val="5000"/>
                      <a:alpha val="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TruLaser</a:t>
            </a:r>
            <a:r>
              <a:rPr lang="sk-SK" dirty="0">
                <a:latin typeface="Arial Black" pitchFamily="34" charset="0"/>
              </a:rPr>
              <a:t> </a:t>
            </a:r>
            <a:r>
              <a:rPr lang="sk-SK" b="1" dirty="0">
                <a:ln w="900" cmpd="sng">
                  <a:solidFill>
                    <a:schemeClr val="tx1">
                      <a:lumMod val="95000"/>
                      <a:lumOff val="5000"/>
                      <a:alpha val="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3030</a:t>
            </a:r>
            <a:endParaRPr lang="sk-SK" dirty="0"/>
          </a:p>
          <a:p>
            <a:pPr>
              <a:spcAft>
                <a:spcPts val="500"/>
              </a:spcAft>
            </a:pPr>
            <a:r>
              <a:rPr lang="sk-SK" sz="2800" dirty="0"/>
              <a:t>oceľový plech do 20 mm</a:t>
            </a:r>
          </a:p>
          <a:p>
            <a:pPr>
              <a:spcAft>
                <a:spcPts val="500"/>
              </a:spcAft>
            </a:pPr>
            <a:r>
              <a:rPr lang="sk-SK" sz="2800" dirty="0"/>
              <a:t>antikorový plech do 12mm</a:t>
            </a:r>
          </a:p>
          <a:p>
            <a:pPr>
              <a:spcAft>
                <a:spcPts val="500"/>
              </a:spcAft>
            </a:pPr>
            <a:r>
              <a:rPr lang="sk-SK" sz="2800" dirty="0"/>
              <a:t>hliníkový plech do 8mm</a:t>
            </a:r>
          </a:p>
          <a:p>
            <a:pPr>
              <a:spcAft>
                <a:spcPts val="500"/>
              </a:spcAft>
            </a:pPr>
            <a:r>
              <a:rPr lang="sk-SK" sz="2800" dirty="0"/>
              <a:t>max. 3000x1500mm</a:t>
            </a:r>
          </a:p>
          <a:p>
            <a:pPr>
              <a:spcAft>
                <a:spcPts val="500"/>
              </a:spcAft>
            </a:pPr>
            <a:r>
              <a:rPr lang="sk-SK" sz="2800" dirty="0"/>
              <a:t>presnosť +- 0.1mm</a:t>
            </a:r>
          </a:p>
          <a:p>
            <a:pPr>
              <a:spcAft>
                <a:spcPts val="500"/>
              </a:spcAft>
            </a:pPr>
            <a:r>
              <a:rPr lang="sk-SK" sz="2800" dirty="0"/>
              <a:t>gravírovanie</a:t>
            </a:r>
          </a:p>
          <a:p>
            <a:pPr>
              <a:buNone/>
            </a:pPr>
            <a:endParaRPr lang="sk-SK" dirty="0">
              <a:latin typeface="Arial Black" pitchFamily="34" charset="0"/>
            </a:endParaRPr>
          </a:p>
          <a:p>
            <a:pPr>
              <a:buNone/>
            </a:pPr>
            <a:endParaRPr lang="sk-SK" dirty="0"/>
          </a:p>
        </p:txBody>
      </p:sp>
      <p:pic>
        <p:nvPicPr>
          <p:cNvPr id="12290" name="Picture 2" descr="Z:\Ostrochovsky\Foto_ELMAX\DSC_0986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72001" y="3714902"/>
            <a:ext cx="4268192" cy="2857220"/>
          </a:xfrm>
          <a:prstGeom prst="rect">
            <a:avLst/>
          </a:prstGeom>
          <a:noFill/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D4485E4-7FCC-4246-A54F-A5E15242E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8" name="Picture 2" descr="ELMAX ZILINA">
            <a:extLst>
              <a:ext uri="{FF2B5EF4-FFF2-40B4-BE49-F238E27FC236}">
                <a16:creationId xmlns:a16="http://schemas.microsoft.com/office/drawing/2014/main" id="{E0B84B93-A841-4785-AA1F-59EFBA972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ohýbanie</a:t>
            </a:r>
          </a:p>
        </p:txBody>
      </p:sp>
      <p:sp>
        <p:nvSpPr>
          <p:cNvPr id="4" name="Zástupný symbol obsahu 2"/>
          <p:cNvSpPr>
            <a:spLocks noGrp="1"/>
          </p:cNvSpPr>
          <p:nvPr>
            <p:ph idx="1"/>
          </p:nvPr>
        </p:nvSpPr>
        <p:spPr>
          <a:xfrm>
            <a:off x="249238" y="1571625"/>
            <a:ext cx="4108450" cy="4714875"/>
          </a:xfrm>
        </p:spPr>
        <p:txBody>
          <a:bodyPr/>
          <a:lstStyle/>
          <a:p>
            <a:pPr algn="ctr">
              <a:buNone/>
            </a:pPr>
            <a:r>
              <a:rPr lang="sk-SK" sz="3000" b="1" dirty="0" err="1">
                <a:ln w="900" cmpd="sng">
                  <a:solidFill>
                    <a:schemeClr val="tx1">
                      <a:lumMod val="95000"/>
                      <a:lumOff val="5000"/>
                      <a:alpha val="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TrumaBend</a:t>
            </a:r>
            <a:r>
              <a:rPr lang="sk-SK" sz="3000" b="1" dirty="0">
                <a:ln w="900" cmpd="sng">
                  <a:solidFill>
                    <a:schemeClr val="tx1">
                      <a:lumMod val="95000"/>
                      <a:lumOff val="5000"/>
                      <a:alpha val="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V850S</a:t>
            </a:r>
          </a:p>
          <a:p>
            <a:pPr>
              <a:spcAft>
                <a:spcPts val="800"/>
              </a:spcAft>
            </a:pPr>
            <a:r>
              <a:rPr lang="sk-SK" sz="1700" dirty="0"/>
              <a:t>lisovacia sila 85 ton</a:t>
            </a:r>
          </a:p>
          <a:p>
            <a:pPr>
              <a:spcAft>
                <a:spcPts val="800"/>
              </a:spcAft>
            </a:pPr>
            <a:r>
              <a:rPr lang="sk-SK" sz="1700" dirty="0"/>
              <a:t>max. dĺžka 2 700mm/max. hrúbka 2mm</a:t>
            </a:r>
          </a:p>
          <a:p>
            <a:pPr>
              <a:spcAft>
                <a:spcPts val="800"/>
              </a:spcAft>
            </a:pPr>
            <a:r>
              <a:rPr lang="sk-SK" sz="1700" dirty="0"/>
              <a:t>max. hrúbka 10mm/max. dĺžka 500mm</a:t>
            </a:r>
          </a:p>
          <a:p>
            <a:pPr>
              <a:spcAft>
                <a:spcPts val="800"/>
              </a:spcAft>
            </a:pPr>
            <a:r>
              <a:rPr lang="sk-SK" sz="1700" dirty="0"/>
              <a:t>presnosť +- 0.1mm</a:t>
            </a:r>
          </a:p>
          <a:p>
            <a:endParaRPr lang="sk-SK" dirty="0"/>
          </a:p>
          <a:p>
            <a:endParaRPr lang="sk-SK" dirty="0"/>
          </a:p>
        </p:txBody>
      </p:sp>
      <p:pic>
        <p:nvPicPr>
          <p:cNvPr id="6" name="Picture 6" descr="http://www.elmaxzilina.sk/web/images/ohranovanie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143380"/>
            <a:ext cx="3857652" cy="2584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Zástupný symbol obsahu 2"/>
          <p:cNvSpPr txBox="1">
            <a:spLocks/>
          </p:cNvSpPr>
          <p:nvPr/>
        </p:nvSpPr>
        <p:spPr>
          <a:xfrm>
            <a:off x="4714876" y="1571612"/>
            <a:ext cx="4108450" cy="4786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 err="1">
                <a:ln w="900" cmpd="sng">
                  <a:solidFill>
                    <a:schemeClr val="tx1">
                      <a:lumMod val="95000"/>
                      <a:lumOff val="5000"/>
                      <a:alpha val="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uLnTx/>
                <a:uFillTx/>
                <a:latin typeface="Arial Black" pitchFamily="34" charset="0"/>
                <a:ea typeface="+mn-ea"/>
                <a:cs typeface="+mn-cs"/>
              </a:rPr>
              <a:t>TruBend</a:t>
            </a:r>
            <a:r>
              <a:rPr kumimoji="0" lang="sk-SK" sz="3200" b="1" i="0" u="none" strike="noStrike" kern="1200" cap="none" spc="0" normalizeH="0" baseline="0" noProof="0" dirty="0">
                <a:ln w="900" cmpd="sng">
                  <a:solidFill>
                    <a:schemeClr val="tx1">
                      <a:lumMod val="95000"/>
                      <a:lumOff val="5000"/>
                      <a:alpha val="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uLnTx/>
                <a:uFillTx/>
                <a:latin typeface="Arial Black" pitchFamily="34" charset="0"/>
                <a:ea typeface="+mn-ea"/>
                <a:cs typeface="+mn-cs"/>
              </a:rPr>
              <a:t> 5085</a:t>
            </a:r>
          </a:p>
          <a:p>
            <a:pPr marL="342900" indent="-342900">
              <a:spcBef>
                <a:spcPct val="20000"/>
              </a:spcBef>
              <a:spcAft>
                <a:spcPts val="800"/>
              </a:spcAft>
              <a:buFont typeface="Arial" pitchFamily="34" charset="0"/>
              <a:buChar char="•"/>
              <a:defRPr/>
            </a:pPr>
            <a:r>
              <a:rPr lang="sk-SK" sz="1700" dirty="0"/>
              <a:t>lisovacia sila 85 ton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sk-SK" sz="1700" dirty="0"/>
              <a:t>m</a:t>
            </a:r>
            <a:r>
              <a:rPr kumimoji="0" lang="sk-SK" sz="1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ax</a:t>
            </a:r>
            <a:r>
              <a:rPr kumimoji="0" lang="sk-SK" sz="1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dĺžka 2 200mm/max. hrúbka 2mm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sk-SK" sz="1700" dirty="0"/>
              <a:t>m</a:t>
            </a:r>
            <a:r>
              <a:rPr kumimoji="0" lang="sk-SK" sz="1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ax</a:t>
            </a:r>
            <a:r>
              <a:rPr kumimoji="0" lang="sk-SK" sz="1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hrúbka 10mm/max. dĺžka 500mm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k-SK" sz="1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presnosť +- 0.1mm</a:t>
            </a:r>
            <a:endParaRPr kumimoji="0" lang="sk-SK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sk-SK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8" descr="http://www.elmaxzilina.sk/web/images/ohranovanie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4143380"/>
            <a:ext cx="3864462" cy="2589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9562DFB-83A0-4DF9-8DC0-675244A56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11" name="Picture 2" descr="ELMAX ZILINA">
            <a:extLst>
              <a:ext uri="{FF2B5EF4-FFF2-40B4-BE49-F238E27FC236}">
                <a16:creationId xmlns:a16="http://schemas.microsoft.com/office/drawing/2014/main" id="{99F28A29-6F46-45E4-AF71-95C318BF9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/>
      <p:bldP spid="7" grpId="0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ohýbanie</a:t>
            </a:r>
          </a:p>
        </p:txBody>
      </p:sp>
      <p:sp>
        <p:nvSpPr>
          <p:cNvPr id="4" name="Zástupný symbol obsahu 2"/>
          <p:cNvSpPr>
            <a:spLocks noGrp="1"/>
          </p:cNvSpPr>
          <p:nvPr>
            <p:ph idx="1"/>
          </p:nvPr>
        </p:nvSpPr>
        <p:spPr>
          <a:xfrm>
            <a:off x="249238" y="1571625"/>
            <a:ext cx="4108450" cy="4714875"/>
          </a:xfrm>
        </p:spPr>
        <p:txBody>
          <a:bodyPr/>
          <a:lstStyle/>
          <a:p>
            <a:pPr>
              <a:buNone/>
            </a:pPr>
            <a:r>
              <a:rPr lang="sk-SK" sz="3000" b="1" dirty="0" err="1">
                <a:ln w="900" cmpd="sng">
                  <a:solidFill>
                    <a:schemeClr val="tx1">
                      <a:lumMod val="95000"/>
                      <a:lumOff val="5000"/>
                      <a:alpha val="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ToolCell</a:t>
            </a:r>
            <a:endParaRPr lang="sk-SK" sz="3000" b="1" dirty="0">
              <a:ln w="900" cmpd="sng">
                <a:solidFill>
                  <a:schemeClr val="tx1">
                    <a:lumMod val="95000"/>
                    <a:lumOff val="5000"/>
                    <a:alpha val="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 pitchFamily="34" charset="0"/>
            </a:endParaRPr>
          </a:p>
          <a:p>
            <a:pPr>
              <a:spcAft>
                <a:spcPts val="800"/>
              </a:spcAft>
            </a:pPr>
            <a:r>
              <a:rPr lang="sk-SK" sz="1700" dirty="0"/>
              <a:t>lisovacia sila 135 ton</a:t>
            </a:r>
          </a:p>
          <a:p>
            <a:pPr>
              <a:spcAft>
                <a:spcPts val="800"/>
              </a:spcAft>
            </a:pPr>
            <a:r>
              <a:rPr lang="sk-SK" sz="1700" dirty="0"/>
              <a:t>max. dĺžka 3 000 mm/max. hrúbka 6 mm</a:t>
            </a:r>
          </a:p>
          <a:p>
            <a:pPr>
              <a:spcAft>
                <a:spcPts val="800"/>
              </a:spcAft>
            </a:pPr>
            <a:r>
              <a:rPr lang="sk-SK" sz="1700" dirty="0"/>
              <a:t>max. hrúbka 10mm/max. dĺžka 500mm</a:t>
            </a:r>
          </a:p>
          <a:p>
            <a:pPr>
              <a:spcAft>
                <a:spcPts val="800"/>
              </a:spcAft>
            </a:pPr>
            <a:r>
              <a:rPr lang="sk-SK" sz="1700" dirty="0"/>
              <a:t>presnosť +- 0.1mm</a:t>
            </a:r>
          </a:p>
          <a:p>
            <a:endParaRPr lang="sk-SK" dirty="0"/>
          </a:p>
          <a:p>
            <a:endParaRPr lang="sk-SK" dirty="0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F5228A6D-A84B-4B29-9460-21486D9EB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258" y="4059857"/>
            <a:ext cx="4536504" cy="2554337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DD78F3F-59B9-46CD-8861-A5CFE82CD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8" name="Picture 2" descr="ELMAX ZILINA">
            <a:extLst>
              <a:ext uri="{FF2B5EF4-FFF2-40B4-BE49-F238E27FC236}">
                <a16:creationId xmlns:a16="http://schemas.microsoft.com/office/drawing/2014/main" id="{C9E00C44-EAE0-4FE0-8EF3-D71BF81B4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0658300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zváranie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8596" y="1600200"/>
            <a:ext cx="8258204" cy="452596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sk-SK" sz="2800" b="1" dirty="0"/>
              <a:t>oblúkové zváranie odvíjanou elektródou v ochrannej atmosfére - MIG, MAG</a:t>
            </a:r>
          </a:p>
          <a:p>
            <a:pPr lvl="1">
              <a:spcAft>
                <a:spcPts val="600"/>
              </a:spcAft>
            </a:pPr>
            <a:r>
              <a:rPr lang="sk-SK" dirty="0">
                <a:cs typeface="Arial" pitchFamily="34" charset="0"/>
              </a:rPr>
              <a:t>oceľ do hrúbky20mm, CO</a:t>
            </a:r>
            <a:r>
              <a:rPr lang="sk-SK" baseline="-25000" dirty="0">
                <a:cs typeface="Arial" pitchFamily="34" charset="0"/>
              </a:rPr>
              <a:t>2</a:t>
            </a:r>
            <a:r>
              <a:rPr lang="sk-SK" dirty="0">
                <a:cs typeface="Arial" pitchFamily="34" charset="0"/>
              </a:rPr>
              <a:t> ochranný plyn</a:t>
            </a:r>
          </a:p>
          <a:p>
            <a:pPr>
              <a:spcAft>
                <a:spcPts val="600"/>
              </a:spcAft>
            </a:pPr>
            <a:r>
              <a:rPr lang="sk-SK" sz="2800" b="1" dirty="0">
                <a:cs typeface="Arial" pitchFamily="34" charset="0"/>
              </a:rPr>
              <a:t>oblúkové zváranie netaviacou elektródou v ochrannej atmosfére plynov- TIG</a:t>
            </a:r>
          </a:p>
          <a:p>
            <a:pPr lvl="1">
              <a:spcAft>
                <a:spcPts val="600"/>
              </a:spcAft>
            </a:pPr>
            <a:r>
              <a:rPr lang="sk-SK" dirty="0">
                <a:cs typeface="Arial" pitchFamily="34" charset="0"/>
              </a:rPr>
              <a:t>antikorová oceľ do hrúbky 5mm, plyn - argón</a:t>
            </a:r>
          </a:p>
          <a:p>
            <a:pPr lvl="1"/>
            <a:endParaRPr lang="sk-SK" dirty="0"/>
          </a:p>
        </p:txBody>
      </p:sp>
      <p:pic>
        <p:nvPicPr>
          <p:cNvPr id="4" name="Obrázok 3" descr="zvarani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847735"/>
            <a:ext cx="3000396" cy="2010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ok 4" descr="zvaranie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9283" y="4857760"/>
            <a:ext cx="2985433" cy="200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ok 5" descr="zvaranie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3636" y="4847756"/>
            <a:ext cx="3000364" cy="2010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1D4C3F2-D096-4AA5-9B82-72DC5B403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10" name="Picture 2" descr="ELMAX ZILINA">
            <a:extLst>
              <a:ext uri="{FF2B5EF4-FFF2-40B4-BE49-F238E27FC236}">
                <a16:creationId xmlns:a16="http://schemas.microsoft.com/office/drawing/2014/main" id="{C2F85651-9EF4-4375-A0A4-4AD1CE0EA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práškové lakovanie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8596" y="1357298"/>
            <a:ext cx="8258204" cy="4768865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  <a:buNone/>
            </a:pPr>
            <a:r>
              <a:rPr lang="sk-SK" sz="2800" b="1" dirty="0">
                <a:ln w="900" cmpd="sng">
                  <a:solidFill>
                    <a:schemeClr val="tx1">
                      <a:lumMod val="95000"/>
                      <a:lumOff val="5000"/>
                      <a:alpha val="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IDEAL LINE</a:t>
            </a:r>
            <a:endParaRPr lang="sk-SK" sz="2800" dirty="0"/>
          </a:p>
          <a:p>
            <a:pPr>
              <a:spcAft>
                <a:spcPts val="800"/>
              </a:spcAft>
            </a:pPr>
            <a:r>
              <a:rPr lang="sk-SK" sz="2400" dirty="0"/>
              <a:t>vysoká ochrana proti korózii</a:t>
            </a:r>
          </a:p>
          <a:p>
            <a:pPr>
              <a:spcAft>
                <a:spcPts val="800"/>
              </a:spcAft>
            </a:pPr>
            <a:r>
              <a:rPr lang="sk-SK" sz="2400" dirty="0"/>
              <a:t>max. rozmer 2500x1000x1200 mm</a:t>
            </a:r>
          </a:p>
          <a:p>
            <a:pPr>
              <a:spcAft>
                <a:spcPts val="800"/>
              </a:spcAft>
            </a:pPr>
            <a:r>
              <a:rPr lang="sk-SK" sz="2400" dirty="0"/>
              <a:t>rôzne úpravy povrchu </a:t>
            </a:r>
            <a:r>
              <a:rPr lang="sk-SK" sz="2400" dirty="0">
                <a:cs typeface="Arial" pitchFamily="34" charset="0"/>
              </a:rPr>
              <a:t>(lesklý, matný, štruktúrovaný, hladký)</a:t>
            </a:r>
          </a:p>
          <a:p>
            <a:pPr>
              <a:spcAft>
                <a:spcPts val="800"/>
              </a:spcAft>
            </a:pPr>
            <a:r>
              <a:rPr lang="sk-SK" sz="2400" dirty="0"/>
              <a:t>rôzne odtiene RAL </a:t>
            </a:r>
          </a:p>
          <a:p>
            <a:endParaRPr lang="sk-SK" dirty="0">
              <a:latin typeface="Arial Black" pitchFamily="34" charset="0"/>
            </a:endParaRPr>
          </a:p>
        </p:txBody>
      </p:sp>
      <p:pic>
        <p:nvPicPr>
          <p:cNvPr id="4" name="Picture 8" descr="http://www.elmaxzilina.sk/web/images/povrchova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5963" y="3643314"/>
            <a:ext cx="4798038" cy="3214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57164B7-5D52-4DD7-8B36-D75BD133C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8" name="Picture 2" descr="ELMAX ZILINA">
            <a:extLst>
              <a:ext uri="{FF2B5EF4-FFF2-40B4-BE49-F238E27FC236}">
                <a16:creationId xmlns:a16="http://schemas.microsoft.com/office/drawing/2014/main" id="{6A804058-C2AD-4ED5-973B-F75C7CB83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nanášanie tesnenia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8596" y="1428736"/>
            <a:ext cx="8258204" cy="4697427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  <a:buNone/>
            </a:pPr>
            <a:r>
              <a:rPr lang="sk-SK" b="1" dirty="0">
                <a:ln w="900" cmpd="sng">
                  <a:solidFill>
                    <a:schemeClr val="tx1">
                      <a:lumMod val="95000"/>
                      <a:lumOff val="5000"/>
                      <a:alpha val="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DM302</a:t>
            </a:r>
            <a:endParaRPr lang="sk-SK" dirty="0"/>
          </a:p>
          <a:p>
            <a:pPr>
              <a:spcAft>
                <a:spcPts val="600"/>
              </a:spcAft>
            </a:pPr>
            <a:r>
              <a:rPr lang="sk-SK" dirty="0"/>
              <a:t>max. rozmer 2100 x 1200mm</a:t>
            </a:r>
          </a:p>
          <a:p>
            <a:pPr>
              <a:spcAft>
                <a:spcPts val="600"/>
              </a:spcAft>
            </a:pPr>
            <a:r>
              <a:rPr lang="sk-SK" dirty="0"/>
              <a:t>šírka tesnenia 6-20mm</a:t>
            </a:r>
          </a:p>
          <a:p>
            <a:pPr>
              <a:spcAft>
                <a:spcPts val="600"/>
              </a:spcAft>
            </a:pPr>
            <a:r>
              <a:rPr lang="sk-SK" dirty="0"/>
              <a:t>tvrdosť 56-58 </a:t>
            </a:r>
            <a:r>
              <a:rPr lang="sk-SK" dirty="0" err="1"/>
              <a:t>Shore</a:t>
            </a:r>
            <a:endParaRPr lang="sk-SK" dirty="0"/>
          </a:p>
          <a:p>
            <a:pPr>
              <a:spcAft>
                <a:spcPts val="600"/>
              </a:spcAft>
            </a:pPr>
            <a:r>
              <a:rPr lang="sk-SK" dirty="0"/>
              <a:t>lepšia ochrana</a:t>
            </a:r>
            <a:br>
              <a:rPr lang="sk-SK" dirty="0"/>
            </a:br>
            <a:r>
              <a:rPr lang="sk-SK" dirty="0"/>
              <a:t>proti prachu,</a:t>
            </a:r>
            <a:br>
              <a:rPr lang="sk-SK" dirty="0"/>
            </a:br>
            <a:r>
              <a:rPr lang="sk-SK" dirty="0"/>
              <a:t>vode...</a:t>
            </a:r>
            <a:br>
              <a:rPr lang="sk-SK" dirty="0">
                <a:latin typeface="Arial Black" pitchFamily="34" charset="0"/>
              </a:rPr>
            </a:br>
            <a:endParaRPr lang="sk-SK" sz="2000" dirty="0">
              <a:latin typeface="Arial Black" pitchFamily="34" charset="0"/>
            </a:endParaRPr>
          </a:p>
          <a:p>
            <a:pPr>
              <a:buNone/>
            </a:pPr>
            <a:r>
              <a:rPr lang="sk-SK" b="1" dirty="0">
                <a:ln w="900" cmpd="sng">
                  <a:solidFill>
                    <a:schemeClr val="tx1">
                      <a:lumMod val="95000"/>
                      <a:lumOff val="5000"/>
                      <a:alpha val="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     </a:t>
            </a:r>
            <a:endParaRPr lang="sk-SK" dirty="0"/>
          </a:p>
        </p:txBody>
      </p:sp>
      <p:pic>
        <p:nvPicPr>
          <p:cNvPr id="4" name="Obrázok 3" descr="nanasanie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830578"/>
            <a:ext cx="4518540" cy="3027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E252A3E-EF30-4C07-B60A-3E83B999B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8" name="Picture 2" descr="ELMAX ZILINA">
            <a:extLst>
              <a:ext uri="{FF2B5EF4-FFF2-40B4-BE49-F238E27FC236}">
                <a16:creationId xmlns:a16="http://schemas.microsoft.com/office/drawing/2014/main" id="{67FA4E5A-DCD0-449B-AC69-C2709FD3F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rokov neustáleho rastu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8596" y="1600200"/>
            <a:ext cx="8258204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sk-SK" sz="4400" b="1" dirty="0"/>
              <a:t>2002</a:t>
            </a:r>
          </a:p>
          <a:p>
            <a:pPr algn="ctr">
              <a:buNone/>
            </a:pPr>
            <a:endParaRPr lang="sk-SK" b="1" dirty="0"/>
          </a:p>
          <a:p>
            <a:pPr lvl="1">
              <a:buFont typeface="Arial" pitchFamily="34" charset="0"/>
              <a:buChar char="•"/>
            </a:pPr>
            <a:r>
              <a:rPr lang="sk-SK" dirty="0"/>
              <a:t>akvizícia – </a:t>
            </a:r>
            <a:r>
              <a:rPr lang="sk-SK" dirty="0" err="1"/>
              <a:t>Elektrostav</a:t>
            </a:r>
            <a:r>
              <a:rPr lang="sk-SK" dirty="0"/>
              <a:t>, a.s.</a:t>
            </a:r>
          </a:p>
          <a:p>
            <a:pPr lvl="1">
              <a:buNone/>
            </a:pPr>
            <a:endParaRPr lang="sk-SK" dirty="0"/>
          </a:p>
          <a:p>
            <a:pPr lvl="1">
              <a:buFont typeface="Arial" pitchFamily="34" charset="0"/>
              <a:buChar char="•"/>
            </a:pPr>
            <a:r>
              <a:rPr lang="sk-SK" dirty="0" err="1"/>
              <a:t>outsourcing</a:t>
            </a:r>
            <a:r>
              <a:rPr lang="sk-SK" dirty="0"/>
              <a:t> – elektroúdržba pre spoločnosť Biotika, a.s. Slovenská </a:t>
            </a:r>
            <a:r>
              <a:rPr lang="sk-SK" dirty="0" err="1"/>
              <a:t>Ľupča</a:t>
            </a:r>
            <a:endParaRPr lang="sk-SK" dirty="0"/>
          </a:p>
        </p:txBody>
      </p:sp>
      <p:pic>
        <p:nvPicPr>
          <p:cNvPr id="6" name="Picture 2" descr="ELMAX ZILINA">
            <a:extLst>
              <a:ext uri="{FF2B5EF4-FFF2-40B4-BE49-F238E27FC236}">
                <a16:creationId xmlns:a16="http://schemas.microsoft.com/office/drawing/2014/main" id="{819BAD4E-D714-494C-9AA0-C85A17935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9578EBF-0626-45AE-A73D-F2B8C0039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hlavní partneri</a:t>
            </a:r>
          </a:p>
        </p:txBody>
      </p:sp>
      <p:pic>
        <p:nvPicPr>
          <p:cNvPr id="14" name="Zástupný objekt pre obsah 13">
            <a:extLst>
              <a:ext uri="{FF2B5EF4-FFF2-40B4-BE49-F238E27FC236}">
                <a16:creationId xmlns:a16="http://schemas.microsoft.com/office/drawing/2014/main" id="{4BD680C8-D453-48F8-B0B2-4AF9E921A0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76" y="5777463"/>
            <a:ext cx="4055799" cy="520347"/>
          </a:xfrm>
        </p:spPr>
      </p:pic>
      <p:pic>
        <p:nvPicPr>
          <p:cNvPr id="5" name="Picture 2" descr="http://www.jazdchemicals.com/chemyellowpages/content/download.htm?contentSetId=50529&amp;contentId=53447&amp;contentSetTypeId=4&amp;pageTypeId=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6684" y="3207438"/>
            <a:ext cx="2571769" cy="585209"/>
          </a:xfrm>
          <a:prstGeom prst="rect">
            <a:avLst/>
          </a:prstGeom>
          <a:noFill/>
        </p:spPr>
      </p:pic>
      <p:pic>
        <p:nvPicPr>
          <p:cNvPr id="6" name="Picture 4" descr="https://encrypted-tbn2.gstatic.com/images?q=tbn:ANd9GcTEfi3uh2prvP4_zWW4r8ShaRcLMZIYYpnZVvNxqe762AxM6Ri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3050" y="2983897"/>
            <a:ext cx="1806506" cy="1032290"/>
          </a:xfrm>
          <a:prstGeom prst="rect">
            <a:avLst/>
          </a:prstGeom>
          <a:noFill/>
        </p:spPr>
      </p:pic>
      <p:pic>
        <p:nvPicPr>
          <p:cNvPr id="7" name="Picture 8" descr="https://encrypted-tbn1.gstatic.com/images?q=tbn:ANd9GcTgK9hS57n0H2GjZcfizLYEsV0EZLvmI7SM9mEWjKYd1OKlSwQ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58" y="1493357"/>
            <a:ext cx="2428892" cy="899682"/>
          </a:xfrm>
          <a:prstGeom prst="rect">
            <a:avLst/>
          </a:prstGeom>
          <a:noFill/>
        </p:spPr>
      </p:pic>
      <p:pic>
        <p:nvPicPr>
          <p:cNvPr id="8" name="Picture 10" descr="https://encrypted-tbn0.gstatic.com/images?q=tbn:ANd9GcRmXYlcKIi1jG9PazQZGjMw6DSblRl5kSppPPbFtCBpdOtap5oQ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8643" y="1508732"/>
            <a:ext cx="2548942" cy="751678"/>
          </a:xfrm>
          <a:prstGeom prst="rect">
            <a:avLst/>
          </a:prstGeom>
          <a:noFill/>
        </p:spPr>
      </p:pic>
      <p:pic>
        <p:nvPicPr>
          <p:cNvPr id="10" name="Picture 14" descr="http://www.thomasnet.com/journals/fluid-gas-flow/wp-content/uploads/sites/3/2013/03/ABB-log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65754" y="1493357"/>
            <a:ext cx="1596523" cy="1070753"/>
          </a:xfrm>
          <a:prstGeom prst="rect">
            <a:avLst/>
          </a:prstGeom>
          <a:noFill/>
        </p:spPr>
      </p:pic>
      <p:pic>
        <p:nvPicPr>
          <p:cNvPr id="18" name="Obrázok 17">
            <a:extLst>
              <a:ext uri="{FF2B5EF4-FFF2-40B4-BE49-F238E27FC236}">
                <a16:creationId xmlns:a16="http://schemas.microsoft.com/office/drawing/2014/main" id="{162F0A11-D211-4790-9E17-4F527453C5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247" y="4464146"/>
            <a:ext cx="1642111" cy="923687"/>
          </a:xfrm>
          <a:prstGeom prst="rect">
            <a:avLst/>
          </a:prstGeom>
        </p:spPr>
      </p:pic>
      <p:pic>
        <p:nvPicPr>
          <p:cNvPr id="22" name="Obrázok 21">
            <a:extLst>
              <a:ext uri="{FF2B5EF4-FFF2-40B4-BE49-F238E27FC236}">
                <a16:creationId xmlns:a16="http://schemas.microsoft.com/office/drawing/2014/main" id="{8B7F0954-805E-41DA-A56C-29E1381941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84" y="4442980"/>
            <a:ext cx="2218578" cy="966023"/>
          </a:xfrm>
          <a:prstGeom prst="rect">
            <a:avLst/>
          </a:prstGeom>
        </p:spPr>
      </p:pic>
      <p:pic>
        <p:nvPicPr>
          <p:cNvPr id="24" name="Obrázok 23">
            <a:extLst>
              <a:ext uri="{FF2B5EF4-FFF2-40B4-BE49-F238E27FC236}">
                <a16:creationId xmlns:a16="http://schemas.microsoft.com/office/drawing/2014/main" id="{18D1479C-9219-4809-BE03-B654BABFE9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825" y="5777463"/>
            <a:ext cx="3164452" cy="550514"/>
          </a:xfrm>
          <a:prstGeom prst="rect">
            <a:avLst/>
          </a:prstGeom>
        </p:spPr>
      </p:pic>
      <p:pic>
        <p:nvPicPr>
          <p:cNvPr id="28" name="Obrázok 27">
            <a:extLst>
              <a:ext uri="{FF2B5EF4-FFF2-40B4-BE49-F238E27FC236}">
                <a16:creationId xmlns:a16="http://schemas.microsoft.com/office/drawing/2014/main" id="{62C481B7-D368-4B4C-BC3B-F9275C1011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207438"/>
            <a:ext cx="2346061" cy="585209"/>
          </a:xfrm>
          <a:prstGeom prst="rect">
            <a:avLst/>
          </a:prstGeom>
        </p:spPr>
      </p:pic>
      <p:pic>
        <p:nvPicPr>
          <p:cNvPr id="30" name="Obrázok 29">
            <a:extLst>
              <a:ext uri="{FF2B5EF4-FFF2-40B4-BE49-F238E27FC236}">
                <a16:creationId xmlns:a16="http://schemas.microsoft.com/office/drawing/2014/main" id="{A7B53ED8-6202-44D5-897D-EC4FB1673DF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510" y="4381556"/>
            <a:ext cx="1935767" cy="1088869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BA7302F6-A826-4CCE-A55A-B217562AB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17" name="Picture 2" descr="ELMAX ZILINA">
            <a:extLst>
              <a:ext uri="{FF2B5EF4-FFF2-40B4-BE49-F238E27FC236}">
                <a16:creationId xmlns:a16="http://schemas.microsoft.com/office/drawing/2014/main" id="{3B88AAE7-1DE7-4D89-9C00-3B9FFB1EB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8596" y="1600200"/>
            <a:ext cx="8258204" cy="4525963"/>
          </a:xfrm>
        </p:spPr>
        <p:txBody>
          <a:bodyPr numCol="1">
            <a:normAutofit/>
          </a:bodyPr>
          <a:lstStyle/>
          <a:p>
            <a:pPr algn="ctr">
              <a:spcAft>
                <a:spcPts val="500"/>
              </a:spcAft>
              <a:buNone/>
            </a:pPr>
            <a:endParaRPr lang="sk-SK" dirty="0">
              <a:solidFill>
                <a:srgbClr val="002060"/>
              </a:solidFill>
            </a:endParaRPr>
          </a:p>
          <a:p>
            <a:pPr algn="ctr">
              <a:spcAft>
                <a:spcPts val="500"/>
              </a:spcAft>
              <a:buNone/>
            </a:pPr>
            <a:endParaRPr lang="sk-SK" dirty="0">
              <a:solidFill>
                <a:srgbClr val="002060"/>
              </a:solidFill>
            </a:endParaRPr>
          </a:p>
          <a:p>
            <a:pPr algn="ctr">
              <a:spcAft>
                <a:spcPts val="500"/>
              </a:spcAft>
              <a:buNone/>
            </a:pPr>
            <a:r>
              <a:rPr lang="sk-SK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Čas na vaše otázky</a:t>
            </a:r>
            <a:endParaRPr lang="sk-SK" b="1" dirty="0">
              <a:ln w="900" cmpd="sng">
                <a:solidFill>
                  <a:schemeClr val="tx1">
                    <a:lumMod val="95000"/>
                    <a:lumOff val="5000"/>
                    <a:alpha val="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ctr">
              <a:buNone/>
            </a:pPr>
            <a:endParaRPr lang="sk-SK" dirty="0">
              <a:solidFill>
                <a:srgbClr val="002060"/>
              </a:solidFill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97CC85C-5D04-4703-B946-C26F9F627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7" name="Picture 2" descr="ELMAX ZILINA">
            <a:extLst>
              <a:ext uri="{FF2B5EF4-FFF2-40B4-BE49-F238E27FC236}">
                <a16:creationId xmlns:a16="http://schemas.microsoft.com/office/drawing/2014/main" id="{14F3606D-97BC-4BB9-88F6-AC4634354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8596" y="1600200"/>
            <a:ext cx="8258204" cy="4525963"/>
          </a:xfrm>
        </p:spPr>
        <p:txBody>
          <a:bodyPr>
            <a:normAutofit/>
          </a:bodyPr>
          <a:lstStyle/>
          <a:p>
            <a:pPr algn="ctr">
              <a:spcAft>
                <a:spcPts val="500"/>
              </a:spcAft>
              <a:buNone/>
            </a:pPr>
            <a:endParaRPr lang="sk-SK" b="1" dirty="0">
              <a:ln w="900" cmpd="sng">
                <a:solidFill>
                  <a:schemeClr val="tx1">
                    <a:lumMod val="95000"/>
                    <a:lumOff val="5000"/>
                    <a:alpha val="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 pitchFamily="34" charset="0"/>
            </a:endParaRPr>
          </a:p>
          <a:p>
            <a:pPr algn="ctr">
              <a:spcAft>
                <a:spcPts val="500"/>
              </a:spcAft>
              <a:buNone/>
            </a:pPr>
            <a:endParaRPr lang="sk-SK" b="1" dirty="0">
              <a:ln w="900" cmpd="sng">
                <a:solidFill>
                  <a:schemeClr val="tx1">
                    <a:lumMod val="95000"/>
                    <a:lumOff val="5000"/>
                    <a:alpha val="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 pitchFamily="34" charset="0"/>
            </a:endParaRPr>
          </a:p>
          <a:p>
            <a:pPr algn="ctr">
              <a:spcAft>
                <a:spcPts val="500"/>
              </a:spcAft>
              <a:buNone/>
            </a:pPr>
            <a:r>
              <a:rPr lang="sk-SK" b="1" dirty="0">
                <a:ln w="900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Ďakujeme za pozornosť</a:t>
            </a:r>
          </a:p>
          <a:p>
            <a:pPr>
              <a:buNone/>
            </a:pPr>
            <a:endParaRPr lang="sk-SK" dirty="0">
              <a:solidFill>
                <a:srgbClr val="002060"/>
              </a:solidFill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88CBE9B-E97A-4BAF-AB5A-002497F75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7" name="Picture 2" descr="ELMAX ZILINA">
            <a:extLst>
              <a:ext uri="{FF2B5EF4-FFF2-40B4-BE49-F238E27FC236}">
                <a16:creationId xmlns:a16="http://schemas.microsoft.com/office/drawing/2014/main" id="{43A0DB70-9F90-4D2F-AEDF-9204D1AAF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rokov neustáleho rastu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8596" y="1600200"/>
            <a:ext cx="8258204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sk-SK" sz="4400" b="1" dirty="0"/>
              <a:t>2003</a:t>
            </a:r>
          </a:p>
          <a:p>
            <a:pPr algn="ctr">
              <a:buNone/>
            </a:pPr>
            <a:endParaRPr lang="sk-SK" b="1" dirty="0"/>
          </a:p>
          <a:p>
            <a:pPr lvl="1">
              <a:buFont typeface="Arial" pitchFamily="34" charset="0"/>
              <a:buChar char="•"/>
            </a:pPr>
            <a:r>
              <a:rPr lang="sk-SK" dirty="0"/>
              <a:t>akvizícia – </a:t>
            </a:r>
            <a:r>
              <a:rPr lang="sk-SK" dirty="0" err="1"/>
              <a:t>Emtech</a:t>
            </a:r>
            <a:r>
              <a:rPr lang="sk-SK" dirty="0"/>
              <a:t>, s.r.o.</a:t>
            </a:r>
          </a:p>
          <a:p>
            <a:pPr lvl="1">
              <a:buFont typeface="Arial" pitchFamily="34" charset="0"/>
              <a:buChar char="•"/>
            </a:pPr>
            <a:endParaRPr lang="sk-SK" dirty="0"/>
          </a:p>
          <a:p>
            <a:pPr lvl="1">
              <a:buFont typeface="Arial" pitchFamily="34" charset="0"/>
              <a:buChar char="•"/>
            </a:pPr>
            <a:r>
              <a:rPr lang="sk-SK" dirty="0"/>
              <a:t>rozšírenie portfólia - automatizácia</a:t>
            </a:r>
          </a:p>
          <a:p>
            <a:pPr lvl="1">
              <a:buFont typeface="Arial" pitchFamily="34" charset="0"/>
              <a:buChar char="•"/>
            </a:pPr>
            <a:endParaRPr lang="sk-SK" dirty="0"/>
          </a:p>
          <a:p>
            <a:pPr lvl="1">
              <a:buFont typeface="Arial" pitchFamily="34" charset="0"/>
              <a:buChar char="•"/>
            </a:pPr>
            <a:r>
              <a:rPr lang="sk-SK" dirty="0"/>
              <a:t>inovácie - CNC </a:t>
            </a:r>
            <a:r>
              <a:rPr lang="sk-SK" dirty="0" err="1"/>
              <a:t>vysekávací</a:t>
            </a:r>
            <a:r>
              <a:rPr lang="sk-SK" dirty="0"/>
              <a:t> lis</a:t>
            </a:r>
          </a:p>
        </p:txBody>
      </p:sp>
      <p:pic>
        <p:nvPicPr>
          <p:cNvPr id="6" name="Picture 2" descr="ELMAX ZILINA">
            <a:extLst>
              <a:ext uri="{FF2B5EF4-FFF2-40B4-BE49-F238E27FC236}">
                <a16:creationId xmlns:a16="http://schemas.microsoft.com/office/drawing/2014/main" id="{731C1994-0AC3-4186-A271-131CB7523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8C77854-5158-45E6-9E99-0DD186B57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rokov neustáleho rastu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8596" y="1600200"/>
            <a:ext cx="8258204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sk-SK" sz="4400" b="1" dirty="0"/>
              <a:t>2005</a:t>
            </a:r>
          </a:p>
          <a:p>
            <a:pPr algn="ctr">
              <a:buNone/>
            </a:pPr>
            <a:endParaRPr lang="sk-SK" b="1" dirty="0"/>
          </a:p>
          <a:p>
            <a:pPr lvl="1">
              <a:buFont typeface="Arial" pitchFamily="34" charset="0"/>
              <a:buChar char="•"/>
            </a:pPr>
            <a:r>
              <a:rPr lang="sk-SK" dirty="0"/>
              <a:t>inovácie - CNC ohýbací stroj</a:t>
            </a:r>
          </a:p>
        </p:txBody>
      </p:sp>
      <p:pic>
        <p:nvPicPr>
          <p:cNvPr id="6" name="Picture 2" descr="ELMAX ZILINA">
            <a:extLst>
              <a:ext uri="{FF2B5EF4-FFF2-40B4-BE49-F238E27FC236}">
                <a16:creationId xmlns:a16="http://schemas.microsoft.com/office/drawing/2014/main" id="{80D27530-84B7-4FF0-A490-8E645D0CE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35E5164-6C57-4BA8-88E0-9353F513A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rokov neustáleho rastu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8596" y="1600200"/>
            <a:ext cx="8258204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sk-SK" sz="4400" b="1" dirty="0"/>
              <a:t>2006</a:t>
            </a:r>
          </a:p>
          <a:p>
            <a:pPr algn="ctr">
              <a:buNone/>
            </a:pPr>
            <a:endParaRPr lang="sk-SK" b="1" dirty="0"/>
          </a:p>
          <a:p>
            <a:pPr lvl="1">
              <a:buFont typeface="Arial" pitchFamily="34" charset="0"/>
              <a:buChar char="•"/>
            </a:pPr>
            <a:r>
              <a:rPr lang="sk-SK" dirty="0"/>
              <a:t>inovácie - linka pre povrchovú úpravu kovov práškovou farbou</a:t>
            </a:r>
          </a:p>
        </p:txBody>
      </p:sp>
      <p:pic>
        <p:nvPicPr>
          <p:cNvPr id="6" name="Picture 2" descr="ELMAX ZILINA">
            <a:extLst>
              <a:ext uri="{FF2B5EF4-FFF2-40B4-BE49-F238E27FC236}">
                <a16:creationId xmlns:a16="http://schemas.microsoft.com/office/drawing/2014/main" id="{1BC188A8-16C2-4B7E-9651-51D83B1CD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686157F-BEF9-4519-B527-BE3513B66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3225</TotalTime>
  <Words>924</Words>
  <Application>Microsoft Office PowerPoint</Application>
  <PresentationFormat>Prezentácia na obrazovke (4:3)</PresentationFormat>
  <Paragraphs>302</Paragraphs>
  <Slides>62</Slides>
  <Notes>1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62</vt:i4>
      </vt:variant>
    </vt:vector>
  </HeadingPairs>
  <TitlesOfParts>
    <vt:vector size="67" baseType="lpstr">
      <vt:lpstr>Arial</vt:lpstr>
      <vt:lpstr>Arial Black</vt:lpstr>
      <vt:lpstr>Calibri</vt:lpstr>
      <vt:lpstr>Times New Roman</vt:lpstr>
      <vt:lpstr>Motív Office</vt:lpstr>
      <vt:lpstr> </vt:lpstr>
      <vt:lpstr>o nás</vt:lpstr>
      <vt:lpstr>výrobný program</vt:lpstr>
      <vt:lpstr>24 rokov neustáleho rastu</vt:lpstr>
      <vt:lpstr>24 rokov neustáleho rastu</vt:lpstr>
      <vt:lpstr>24 rokov neustáleho rastu</vt:lpstr>
      <vt:lpstr>24 rokov neustáleho rastu</vt:lpstr>
      <vt:lpstr>24 rokov neustáleho rastu</vt:lpstr>
      <vt:lpstr>24 rokov neustáleho rastu</vt:lpstr>
      <vt:lpstr>24 rokov neustáleho rastu</vt:lpstr>
      <vt:lpstr>Prezentácia programu PowerPoint</vt:lpstr>
      <vt:lpstr>24 rokov neustáleho rastu</vt:lpstr>
      <vt:lpstr>24 rokov neustáleho rastu</vt:lpstr>
      <vt:lpstr>24 rokov neustáleho rastu</vt:lpstr>
      <vt:lpstr>Prezentácia programu PowerPoint</vt:lpstr>
      <vt:lpstr>24 rokov neustáleho rastu</vt:lpstr>
      <vt:lpstr>Prezentácia programu PowerPoint</vt:lpstr>
      <vt:lpstr>24 rokov neustáleho rastu</vt:lpstr>
      <vt:lpstr>24 rokov neustáleho rastu</vt:lpstr>
      <vt:lpstr>24 rokov neustáleho rastu</vt:lpstr>
      <vt:lpstr>24 rokov neustáleho rastu</vt:lpstr>
      <vt:lpstr>účasť na výstavách</vt:lpstr>
      <vt:lpstr>história vs. súčasnosť </vt:lpstr>
      <vt:lpstr>história vs. súčasnosť </vt:lpstr>
      <vt:lpstr>história vs. súčasnosť </vt:lpstr>
      <vt:lpstr>história vs. súčasnosť </vt:lpstr>
      <vt:lpstr>história vs. súčasnosť </vt:lpstr>
      <vt:lpstr>história vs. súčasnosť </vt:lpstr>
      <vt:lpstr>história vs. súčasnosť </vt:lpstr>
      <vt:lpstr>história vs. súčasnosť </vt:lpstr>
      <vt:lpstr>história vs. súčasnosť </vt:lpstr>
      <vt:lpstr>história vs. súčasnosť </vt:lpstr>
      <vt:lpstr>história vs. súčasnosť </vt:lpstr>
      <vt:lpstr>história vs. súčasnosť </vt:lpstr>
      <vt:lpstr>história vs. súčasnosť </vt:lpstr>
      <vt:lpstr>história vs. súčasnosť </vt:lpstr>
      <vt:lpstr>história vs. súčasnosť </vt:lpstr>
      <vt:lpstr>ročný obrat</vt:lpstr>
      <vt:lpstr>zamestnanci</vt:lpstr>
      <vt:lpstr>rozloženie zamestnancov</vt:lpstr>
      <vt:lpstr>zamestnanecké výhody</vt:lpstr>
      <vt:lpstr>vízia</vt:lpstr>
      <vt:lpstr>náš úspech - kvalita</vt:lpstr>
      <vt:lpstr>úspech u zákazníka</vt:lpstr>
      <vt:lpstr>elektrovýroba</vt:lpstr>
      <vt:lpstr>Prezentácia programu PowerPoint</vt:lpstr>
      <vt:lpstr>kovovýroba</vt:lpstr>
      <vt:lpstr>filtračné a odsávacie zariadenia</vt:lpstr>
      <vt:lpstr>filtračné a odsávacie zariadenia</vt:lpstr>
      <vt:lpstr>filtračné a odsávacie zariadenia</vt:lpstr>
      <vt:lpstr>Prezentácia programu PowerPoint</vt:lpstr>
      <vt:lpstr>technologické možnosti</vt:lpstr>
      <vt:lpstr>vysekávanie</vt:lpstr>
      <vt:lpstr>rezanie laserom</vt:lpstr>
      <vt:lpstr>ohýbanie</vt:lpstr>
      <vt:lpstr>ohýbanie</vt:lpstr>
      <vt:lpstr>zváranie</vt:lpstr>
      <vt:lpstr>práškové lakovanie</vt:lpstr>
      <vt:lpstr>nanášanie tesnenia</vt:lpstr>
      <vt:lpstr>hlavní partneri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ELMAX ŽILINA, a.s.</dc:title>
  <dc:creator>Ostrochovský Tomáš</dc:creator>
  <cp:lastModifiedBy>Ostrochovský Tomáš</cp:lastModifiedBy>
  <cp:revision>300</cp:revision>
  <dcterms:created xsi:type="dcterms:W3CDTF">2014-02-04T06:58:08Z</dcterms:created>
  <dcterms:modified xsi:type="dcterms:W3CDTF">2018-01-10T13:15:43Z</dcterms:modified>
</cp:coreProperties>
</file>